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1" r:id="rId1"/>
  </p:sldMasterIdLst>
  <p:sldIdLst>
    <p:sldId id="256" r:id="rId2"/>
    <p:sldId id="257" r:id="rId3"/>
    <p:sldId id="259" r:id="rId4"/>
    <p:sldId id="260" r:id="rId5"/>
    <p:sldId id="262" r:id="rId6"/>
    <p:sldId id="263" r:id="rId7"/>
    <p:sldId id="264" r:id="rId8"/>
    <p:sldId id="265" r:id="rId9"/>
    <p:sldId id="266" r:id="rId10"/>
    <p:sldId id="268" r:id="rId11"/>
    <p:sldId id="267" r:id="rId12"/>
    <p:sldId id="269" r:id="rId13"/>
    <p:sldId id="270" r:id="rId14"/>
    <p:sldId id="271" r:id="rId15"/>
    <p:sldId id="272" r:id="rId16"/>
    <p:sldId id="275" r:id="rId17"/>
    <p:sldId id="277" r:id="rId18"/>
    <p:sldId id="279" r:id="rId19"/>
    <p:sldId id="281" r:id="rId20"/>
    <p:sldId id="282" r:id="rId21"/>
    <p:sldId id="280" r:id="rId22"/>
    <p:sldId id="273" r:id="rId23"/>
    <p:sldId id="283" r:id="rId24"/>
    <p:sldId id="284" r:id="rId25"/>
    <p:sldId id="274" r:id="rId26"/>
    <p:sldId id="285" r:id="rId27"/>
    <p:sldId id="286" r:id="rId28"/>
    <p:sldId id="287" r:id="rId29"/>
    <p:sldId id="288" r:id="rId30"/>
    <p:sldId id="290" r:id="rId31"/>
    <p:sldId id="291" r:id="rId32"/>
    <p:sldId id="292" r:id="rId33"/>
    <p:sldId id="293" r:id="rId34"/>
    <p:sldId id="294" r:id="rId35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87" autoAdjust="0"/>
    <p:restoredTop sz="94660"/>
  </p:normalViewPr>
  <p:slideViewPr>
    <p:cSldViewPr snapToGrid="0">
      <p:cViewPr varScale="1">
        <p:scale>
          <a:sx n="67" d="100"/>
          <a:sy n="67" d="100"/>
        </p:scale>
        <p:origin x="528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D851F15-4E59-4569-88FA-EDFFDC37DE49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CD3DA6C0-725C-4D79-BE78-DF894DFF30D5}">
      <dgm:prSet/>
      <dgm:spPr/>
      <dgm:t>
        <a:bodyPr/>
        <a:lstStyle/>
        <a:p>
          <a:r>
            <a:rPr lang="es-ES" dirty="0"/>
            <a:t>Introducción</a:t>
          </a:r>
          <a:endParaRPr lang="en-US" dirty="0"/>
        </a:p>
      </dgm:t>
    </dgm:pt>
    <dgm:pt modelId="{B05A24B9-6094-4748-8705-AB253FD9377C}" type="parTrans" cxnId="{0CDF74E2-0674-41FC-9B2A-22295DAF8BCE}">
      <dgm:prSet/>
      <dgm:spPr/>
      <dgm:t>
        <a:bodyPr/>
        <a:lstStyle/>
        <a:p>
          <a:endParaRPr lang="en-US"/>
        </a:p>
      </dgm:t>
    </dgm:pt>
    <dgm:pt modelId="{1AE4841F-8AEC-4C1A-B88D-5E381AA273D0}" type="sibTrans" cxnId="{0CDF74E2-0674-41FC-9B2A-22295DAF8BCE}">
      <dgm:prSet/>
      <dgm:spPr/>
      <dgm:t>
        <a:bodyPr/>
        <a:lstStyle/>
        <a:p>
          <a:endParaRPr lang="en-US"/>
        </a:p>
      </dgm:t>
    </dgm:pt>
    <dgm:pt modelId="{A06806F0-A248-4488-9E65-17A5E3B2DCE1}">
      <dgm:prSet/>
      <dgm:spPr/>
      <dgm:t>
        <a:bodyPr/>
        <a:lstStyle/>
        <a:p>
          <a:r>
            <a:rPr lang="es-ES"/>
            <a:t>Objetivos</a:t>
          </a:r>
          <a:endParaRPr lang="en-US"/>
        </a:p>
      </dgm:t>
    </dgm:pt>
    <dgm:pt modelId="{C54421BB-EB5C-4952-8CA3-A67791E645CD}" type="parTrans" cxnId="{DD0EDF9A-F5FC-4636-97AB-85CB5AEA2102}">
      <dgm:prSet/>
      <dgm:spPr/>
      <dgm:t>
        <a:bodyPr/>
        <a:lstStyle/>
        <a:p>
          <a:endParaRPr lang="en-US"/>
        </a:p>
      </dgm:t>
    </dgm:pt>
    <dgm:pt modelId="{ABA80596-34FB-4AEC-A75B-1D7E278BAFB8}" type="sibTrans" cxnId="{DD0EDF9A-F5FC-4636-97AB-85CB5AEA2102}">
      <dgm:prSet/>
      <dgm:spPr/>
      <dgm:t>
        <a:bodyPr/>
        <a:lstStyle/>
        <a:p>
          <a:endParaRPr lang="en-US"/>
        </a:p>
      </dgm:t>
    </dgm:pt>
    <dgm:pt modelId="{EBC1D1FB-F9A4-41AD-ADF9-B518B0178DC6}">
      <dgm:prSet/>
      <dgm:spPr/>
      <dgm:t>
        <a:bodyPr/>
        <a:lstStyle/>
        <a:p>
          <a:r>
            <a:rPr lang="es-ES"/>
            <a:t>Herramientas</a:t>
          </a:r>
          <a:endParaRPr lang="en-US"/>
        </a:p>
      </dgm:t>
    </dgm:pt>
    <dgm:pt modelId="{82CDC1CF-567A-46E3-874A-4023AAB5BACA}" type="parTrans" cxnId="{46BAE18F-5DB6-4764-83C2-5E7BC513B0B1}">
      <dgm:prSet/>
      <dgm:spPr/>
      <dgm:t>
        <a:bodyPr/>
        <a:lstStyle/>
        <a:p>
          <a:endParaRPr lang="en-US"/>
        </a:p>
      </dgm:t>
    </dgm:pt>
    <dgm:pt modelId="{53107590-9BD0-4F9D-A04B-8B6F10009375}" type="sibTrans" cxnId="{46BAE18F-5DB6-4764-83C2-5E7BC513B0B1}">
      <dgm:prSet/>
      <dgm:spPr/>
      <dgm:t>
        <a:bodyPr/>
        <a:lstStyle/>
        <a:p>
          <a:endParaRPr lang="en-US"/>
        </a:p>
      </dgm:t>
    </dgm:pt>
    <dgm:pt modelId="{A5C808A3-6D92-456E-8159-DAC5C89467A7}">
      <dgm:prSet/>
      <dgm:spPr/>
      <dgm:t>
        <a:bodyPr/>
        <a:lstStyle/>
        <a:p>
          <a:r>
            <a:rPr lang="es-ES" dirty="0"/>
            <a:t>Mejora de las físicas en </a:t>
          </a:r>
          <a:r>
            <a:rPr lang="es-ES" i="1" dirty="0"/>
            <a:t>WebSim</a:t>
          </a:r>
          <a:endParaRPr lang="en-US" dirty="0"/>
        </a:p>
      </dgm:t>
    </dgm:pt>
    <dgm:pt modelId="{ED225335-DFF2-4CDB-89D8-F9EAE7B25472}" type="parTrans" cxnId="{E3B376DB-292A-4AC0-A3D6-DBADA15ACCAA}">
      <dgm:prSet/>
      <dgm:spPr/>
      <dgm:t>
        <a:bodyPr/>
        <a:lstStyle/>
        <a:p>
          <a:endParaRPr lang="en-US"/>
        </a:p>
      </dgm:t>
    </dgm:pt>
    <dgm:pt modelId="{BB8B6E0E-E7AC-4C3E-B936-C666D05B45A8}" type="sibTrans" cxnId="{E3B376DB-292A-4AC0-A3D6-DBADA15ACCAA}">
      <dgm:prSet/>
      <dgm:spPr/>
      <dgm:t>
        <a:bodyPr/>
        <a:lstStyle/>
        <a:p>
          <a:endParaRPr lang="en-US"/>
        </a:p>
      </dgm:t>
    </dgm:pt>
    <dgm:pt modelId="{A6EA7173-9AB3-490A-ACD6-16E9D5490B6C}">
      <dgm:prSet/>
      <dgm:spPr/>
      <dgm:t>
        <a:bodyPr/>
        <a:lstStyle/>
        <a:p>
          <a:r>
            <a:rPr lang="es-ES" dirty="0"/>
            <a:t>Nuevos ejercicios con físicas realistas</a:t>
          </a:r>
          <a:endParaRPr lang="en-US" dirty="0"/>
        </a:p>
      </dgm:t>
    </dgm:pt>
    <dgm:pt modelId="{A80928A9-DC04-473E-B9DD-8E0FDEB909C3}" type="parTrans" cxnId="{5A7873C8-0E37-4B9E-99B2-F2595A83D5B2}">
      <dgm:prSet/>
      <dgm:spPr/>
      <dgm:t>
        <a:bodyPr/>
        <a:lstStyle/>
        <a:p>
          <a:endParaRPr lang="en-US"/>
        </a:p>
      </dgm:t>
    </dgm:pt>
    <dgm:pt modelId="{E45A714B-6F88-4EDA-9A83-CCA5349E9FF8}" type="sibTrans" cxnId="{5A7873C8-0E37-4B9E-99B2-F2595A83D5B2}">
      <dgm:prSet/>
      <dgm:spPr/>
      <dgm:t>
        <a:bodyPr/>
        <a:lstStyle/>
        <a:p>
          <a:endParaRPr lang="en-US"/>
        </a:p>
      </dgm:t>
    </dgm:pt>
    <dgm:pt modelId="{4125C15A-FF0D-42DA-BAF3-CD5495FD10A4}">
      <dgm:prSet/>
      <dgm:spPr/>
      <dgm:t>
        <a:bodyPr/>
        <a:lstStyle/>
        <a:p>
          <a:r>
            <a:rPr lang="es-ES"/>
            <a:t>Conclusiones</a:t>
          </a:r>
          <a:endParaRPr lang="en-US"/>
        </a:p>
      </dgm:t>
    </dgm:pt>
    <dgm:pt modelId="{2961A2EF-908C-4DE7-A36D-4BFB91CF501A}" type="parTrans" cxnId="{426A52A6-3157-4EA6-B72F-E88AC39B2E32}">
      <dgm:prSet/>
      <dgm:spPr/>
      <dgm:t>
        <a:bodyPr/>
        <a:lstStyle/>
        <a:p>
          <a:endParaRPr lang="en-US"/>
        </a:p>
      </dgm:t>
    </dgm:pt>
    <dgm:pt modelId="{E3466C65-FDA1-4F4F-AF06-D3167EFF53FC}" type="sibTrans" cxnId="{426A52A6-3157-4EA6-B72F-E88AC39B2E32}">
      <dgm:prSet/>
      <dgm:spPr/>
      <dgm:t>
        <a:bodyPr/>
        <a:lstStyle/>
        <a:p>
          <a:endParaRPr lang="en-US"/>
        </a:p>
      </dgm:t>
    </dgm:pt>
    <dgm:pt modelId="{32412BD1-568E-476C-A1C9-653F9CD1CF50}" type="pres">
      <dgm:prSet presAssocID="{AD851F15-4E59-4569-88FA-EDFFDC37DE49}" presName="root" presStyleCnt="0">
        <dgm:presLayoutVars>
          <dgm:dir/>
          <dgm:resizeHandles val="exact"/>
        </dgm:presLayoutVars>
      </dgm:prSet>
      <dgm:spPr/>
    </dgm:pt>
    <dgm:pt modelId="{0576F263-E659-4E15-87EE-8EE7EBFACCCC}" type="pres">
      <dgm:prSet presAssocID="{CD3DA6C0-725C-4D79-BE78-DF894DFF30D5}" presName="compNode" presStyleCnt="0"/>
      <dgm:spPr/>
    </dgm:pt>
    <dgm:pt modelId="{B8A3FC9E-6849-4133-B604-B7495125DCAC}" type="pres">
      <dgm:prSet presAssocID="{CD3DA6C0-725C-4D79-BE78-DF894DFF30D5}" presName="bgRect" presStyleLbl="bgShp" presStyleIdx="0" presStyleCnt="6"/>
      <dgm:spPr/>
    </dgm:pt>
    <dgm:pt modelId="{3FB219B7-7677-48DC-97F8-01E192BA04F4}" type="pres">
      <dgm:prSet presAssocID="{CD3DA6C0-725C-4D79-BE78-DF894DFF30D5}" presName="iconRect" presStyleLbl="node1" presStyleIdx="0" presStyleCnt="6"/>
      <dgm:spPr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</dgm:pt>
    <dgm:pt modelId="{1282D159-6A58-455A-B0D5-EDECA8F41A8B}" type="pres">
      <dgm:prSet presAssocID="{CD3DA6C0-725C-4D79-BE78-DF894DFF30D5}" presName="spaceRect" presStyleCnt="0"/>
      <dgm:spPr/>
    </dgm:pt>
    <dgm:pt modelId="{62DAF6C6-3B03-4381-BAC3-217CA13D6EE8}" type="pres">
      <dgm:prSet presAssocID="{CD3DA6C0-725C-4D79-BE78-DF894DFF30D5}" presName="parTx" presStyleLbl="revTx" presStyleIdx="0" presStyleCnt="6">
        <dgm:presLayoutVars>
          <dgm:chMax val="0"/>
          <dgm:chPref val="0"/>
        </dgm:presLayoutVars>
      </dgm:prSet>
      <dgm:spPr/>
    </dgm:pt>
    <dgm:pt modelId="{CCDB987F-535E-4788-AF0B-538D4AEEE126}" type="pres">
      <dgm:prSet presAssocID="{1AE4841F-8AEC-4C1A-B88D-5E381AA273D0}" presName="sibTrans" presStyleCnt="0"/>
      <dgm:spPr/>
    </dgm:pt>
    <dgm:pt modelId="{269BF6A3-1BE1-47BB-8315-5AD3906FDF77}" type="pres">
      <dgm:prSet presAssocID="{A06806F0-A248-4488-9E65-17A5E3B2DCE1}" presName="compNode" presStyleCnt="0"/>
      <dgm:spPr/>
    </dgm:pt>
    <dgm:pt modelId="{182727B0-F55D-4610-86AF-CFF457439E1C}" type="pres">
      <dgm:prSet presAssocID="{A06806F0-A248-4488-9E65-17A5E3B2DCE1}" presName="bgRect" presStyleLbl="bgShp" presStyleIdx="1" presStyleCnt="6"/>
      <dgm:spPr/>
    </dgm:pt>
    <dgm:pt modelId="{6E57E088-3A80-4C35-88F9-8F5726C6201C}" type="pres">
      <dgm:prSet presAssocID="{A06806F0-A248-4488-9E65-17A5E3B2DCE1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ana"/>
        </a:ext>
      </dgm:extLst>
    </dgm:pt>
    <dgm:pt modelId="{F4F0B0CC-95F6-4610-9127-3976E08C1AEA}" type="pres">
      <dgm:prSet presAssocID="{A06806F0-A248-4488-9E65-17A5E3B2DCE1}" presName="spaceRect" presStyleCnt="0"/>
      <dgm:spPr/>
    </dgm:pt>
    <dgm:pt modelId="{9BE67D5A-11AB-4260-810A-E4965997ADDC}" type="pres">
      <dgm:prSet presAssocID="{A06806F0-A248-4488-9E65-17A5E3B2DCE1}" presName="parTx" presStyleLbl="revTx" presStyleIdx="1" presStyleCnt="6">
        <dgm:presLayoutVars>
          <dgm:chMax val="0"/>
          <dgm:chPref val="0"/>
        </dgm:presLayoutVars>
      </dgm:prSet>
      <dgm:spPr/>
    </dgm:pt>
    <dgm:pt modelId="{C37AFC3D-15FC-4AF5-AA62-62283D7E3DAC}" type="pres">
      <dgm:prSet presAssocID="{ABA80596-34FB-4AEC-A75B-1D7E278BAFB8}" presName="sibTrans" presStyleCnt="0"/>
      <dgm:spPr/>
    </dgm:pt>
    <dgm:pt modelId="{600ECB35-9E25-454B-8645-59936C1775EE}" type="pres">
      <dgm:prSet presAssocID="{EBC1D1FB-F9A4-41AD-ADF9-B518B0178DC6}" presName="compNode" presStyleCnt="0"/>
      <dgm:spPr/>
    </dgm:pt>
    <dgm:pt modelId="{FDD2302D-73C9-42E8-A337-3A4F6C24D6DE}" type="pres">
      <dgm:prSet presAssocID="{EBC1D1FB-F9A4-41AD-ADF9-B518B0178DC6}" presName="bgRect" presStyleLbl="bgShp" presStyleIdx="2" presStyleCnt="6"/>
      <dgm:spPr/>
    </dgm:pt>
    <dgm:pt modelId="{7921B8EA-02B8-425C-992B-E6DB31BD3402}" type="pres">
      <dgm:prSet presAssocID="{EBC1D1FB-F9A4-41AD-ADF9-B518B0178DC6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rramientas"/>
        </a:ext>
      </dgm:extLst>
    </dgm:pt>
    <dgm:pt modelId="{98C3DE36-F04B-42C8-AD06-992493060F4E}" type="pres">
      <dgm:prSet presAssocID="{EBC1D1FB-F9A4-41AD-ADF9-B518B0178DC6}" presName="spaceRect" presStyleCnt="0"/>
      <dgm:spPr/>
    </dgm:pt>
    <dgm:pt modelId="{2540478A-3A2C-4949-894B-945E05ABC54C}" type="pres">
      <dgm:prSet presAssocID="{EBC1D1FB-F9A4-41AD-ADF9-B518B0178DC6}" presName="parTx" presStyleLbl="revTx" presStyleIdx="2" presStyleCnt="6">
        <dgm:presLayoutVars>
          <dgm:chMax val="0"/>
          <dgm:chPref val="0"/>
        </dgm:presLayoutVars>
      </dgm:prSet>
      <dgm:spPr/>
    </dgm:pt>
    <dgm:pt modelId="{F163544D-B679-46BC-88E4-F1DA6DC44CD1}" type="pres">
      <dgm:prSet presAssocID="{53107590-9BD0-4F9D-A04B-8B6F10009375}" presName="sibTrans" presStyleCnt="0"/>
      <dgm:spPr/>
    </dgm:pt>
    <dgm:pt modelId="{9574D317-E269-4A46-89EB-17A30473911C}" type="pres">
      <dgm:prSet presAssocID="{A5C808A3-6D92-456E-8159-DAC5C89467A7}" presName="compNode" presStyleCnt="0"/>
      <dgm:spPr/>
    </dgm:pt>
    <dgm:pt modelId="{1319B47C-7BB8-400F-95BF-A97081A3D3B3}" type="pres">
      <dgm:prSet presAssocID="{A5C808A3-6D92-456E-8159-DAC5C89467A7}" presName="bgRect" presStyleLbl="bgShp" presStyleIdx="3" presStyleCnt="6"/>
      <dgm:spPr/>
    </dgm:pt>
    <dgm:pt modelId="{80AC09E2-F5B8-4B46-8733-8497C6CC6E1D}" type="pres">
      <dgm:prSet presAssocID="{A5C808A3-6D92-456E-8159-DAC5C89467A7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Átomo"/>
        </a:ext>
      </dgm:extLst>
    </dgm:pt>
    <dgm:pt modelId="{D879C13C-29D1-4ACB-99D2-078750BC1FFF}" type="pres">
      <dgm:prSet presAssocID="{A5C808A3-6D92-456E-8159-DAC5C89467A7}" presName="spaceRect" presStyleCnt="0"/>
      <dgm:spPr/>
    </dgm:pt>
    <dgm:pt modelId="{028BC5CF-9FA7-49B5-B556-57B62BF33BFE}" type="pres">
      <dgm:prSet presAssocID="{A5C808A3-6D92-456E-8159-DAC5C89467A7}" presName="parTx" presStyleLbl="revTx" presStyleIdx="3" presStyleCnt="6">
        <dgm:presLayoutVars>
          <dgm:chMax val="0"/>
          <dgm:chPref val="0"/>
        </dgm:presLayoutVars>
      </dgm:prSet>
      <dgm:spPr/>
    </dgm:pt>
    <dgm:pt modelId="{AFE89560-DADA-49FD-8D21-2E026E3CD102}" type="pres">
      <dgm:prSet presAssocID="{BB8B6E0E-E7AC-4C3E-B936-C666D05B45A8}" presName="sibTrans" presStyleCnt="0"/>
      <dgm:spPr/>
    </dgm:pt>
    <dgm:pt modelId="{A25D2A82-E7D9-42F3-A5E6-EC9B51171825}" type="pres">
      <dgm:prSet presAssocID="{A6EA7173-9AB3-490A-ACD6-16E9D5490B6C}" presName="compNode" presStyleCnt="0"/>
      <dgm:spPr/>
    </dgm:pt>
    <dgm:pt modelId="{772F7DE5-80EC-43FF-83DF-BD060850FBCE}" type="pres">
      <dgm:prSet presAssocID="{A6EA7173-9AB3-490A-ACD6-16E9D5490B6C}" presName="bgRect" presStyleLbl="bgShp" presStyleIdx="4" presStyleCnt="6"/>
      <dgm:spPr/>
    </dgm:pt>
    <dgm:pt modelId="{5A324BAB-3442-4C60-A1BC-40DF5B782735}" type="pres">
      <dgm:prSet presAssocID="{A6EA7173-9AB3-490A-ACD6-16E9D5490B6C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roup Brainstorm"/>
        </a:ext>
      </dgm:extLst>
    </dgm:pt>
    <dgm:pt modelId="{9643186B-9871-48AA-9E3A-D5CAC553F734}" type="pres">
      <dgm:prSet presAssocID="{A6EA7173-9AB3-490A-ACD6-16E9D5490B6C}" presName="spaceRect" presStyleCnt="0"/>
      <dgm:spPr/>
    </dgm:pt>
    <dgm:pt modelId="{D671F290-D20B-4110-807F-1FC41A58C6CB}" type="pres">
      <dgm:prSet presAssocID="{A6EA7173-9AB3-490A-ACD6-16E9D5490B6C}" presName="parTx" presStyleLbl="revTx" presStyleIdx="4" presStyleCnt="6">
        <dgm:presLayoutVars>
          <dgm:chMax val="0"/>
          <dgm:chPref val="0"/>
        </dgm:presLayoutVars>
      </dgm:prSet>
      <dgm:spPr/>
    </dgm:pt>
    <dgm:pt modelId="{2D9D486E-8000-4A7B-BD62-BCE4FA320175}" type="pres">
      <dgm:prSet presAssocID="{E45A714B-6F88-4EDA-9A83-CCA5349E9FF8}" presName="sibTrans" presStyleCnt="0"/>
      <dgm:spPr/>
    </dgm:pt>
    <dgm:pt modelId="{3A526CC9-AF0E-45E5-B0CC-ED1D11882B1B}" type="pres">
      <dgm:prSet presAssocID="{4125C15A-FF0D-42DA-BAF3-CD5495FD10A4}" presName="compNode" presStyleCnt="0"/>
      <dgm:spPr/>
    </dgm:pt>
    <dgm:pt modelId="{32CB5EEC-2AFD-4AFE-A36F-1790785522BC}" type="pres">
      <dgm:prSet presAssocID="{4125C15A-FF0D-42DA-BAF3-CD5495FD10A4}" presName="bgRect" presStyleLbl="bgShp" presStyleIdx="5" presStyleCnt="6"/>
      <dgm:spPr/>
    </dgm:pt>
    <dgm:pt modelId="{4BD68435-55D2-450C-91C6-D0868CF40AF9}" type="pres">
      <dgm:prSet presAssocID="{4125C15A-FF0D-42DA-BAF3-CD5495FD10A4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rca de verificación"/>
        </a:ext>
      </dgm:extLst>
    </dgm:pt>
    <dgm:pt modelId="{049170F5-88E6-455D-88A9-1CBBFF0D329C}" type="pres">
      <dgm:prSet presAssocID="{4125C15A-FF0D-42DA-BAF3-CD5495FD10A4}" presName="spaceRect" presStyleCnt="0"/>
      <dgm:spPr/>
    </dgm:pt>
    <dgm:pt modelId="{9EA9B57D-DE3A-45C8-8037-BF0CC5E89874}" type="pres">
      <dgm:prSet presAssocID="{4125C15A-FF0D-42DA-BAF3-CD5495FD10A4}" presName="parTx" presStyleLbl="revTx" presStyleIdx="5" presStyleCnt="6">
        <dgm:presLayoutVars>
          <dgm:chMax val="0"/>
          <dgm:chPref val="0"/>
        </dgm:presLayoutVars>
      </dgm:prSet>
      <dgm:spPr/>
    </dgm:pt>
  </dgm:ptLst>
  <dgm:cxnLst>
    <dgm:cxn modelId="{DD90E561-D2A6-4894-9BAF-0DD00E14E0E3}" type="presOf" srcId="{AD851F15-4E59-4569-88FA-EDFFDC37DE49}" destId="{32412BD1-568E-476C-A1C9-653F9CD1CF50}" srcOrd="0" destOrd="0" presId="urn:microsoft.com/office/officeart/2018/2/layout/IconVerticalSolidList"/>
    <dgm:cxn modelId="{5DB88953-5A67-43CC-B843-1DB657AD7A1C}" type="presOf" srcId="{A6EA7173-9AB3-490A-ACD6-16E9D5490B6C}" destId="{D671F290-D20B-4110-807F-1FC41A58C6CB}" srcOrd="0" destOrd="0" presId="urn:microsoft.com/office/officeart/2018/2/layout/IconVerticalSolidList"/>
    <dgm:cxn modelId="{56F85754-7D1B-4B8E-9376-640451AFD477}" type="presOf" srcId="{A06806F0-A248-4488-9E65-17A5E3B2DCE1}" destId="{9BE67D5A-11AB-4260-810A-E4965997ADDC}" srcOrd="0" destOrd="0" presId="urn:microsoft.com/office/officeart/2018/2/layout/IconVerticalSolidList"/>
    <dgm:cxn modelId="{6A91998C-7566-406A-8D04-8ACF3B56B59E}" type="presOf" srcId="{4125C15A-FF0D-42DA-BAF3-CD5495FD10A4}" destId="{9EA9B57D-DE3A-45C8-8037-BF0CC5E89874}" srcOrd="0" destOrd="0" presId="urn:microsoft.com/office/officeart/2018/2/layout/IconVerticalSolidList"/>
    <dgm:cxn modelId="{CA10C78E-A72C-48AF-BCA3-9F53C5C4FCD8}" type="presOf" srcId="{A5C808A3-6D92-456E-8159-DAC5C89467A7}" destId="{028BC5CF-9FA7-49B5-B556-57B62BF33BFE}" srcOrd="0" destOrd="0" presId="urn:microsoft.com/office/officeart/2018/2/layout/IconVerticalSolidList"/>
    <dgm:cxn modelId="{46BAE18F-5DB6-4764-83C2-5E7BC513B0B1}" srcId="{AD851F15-4E59-4569-88FA-EDFFDC37DE49}" destId="{EBC1D1FB-F9A4-41AD-ADF9-B518B0178DC6}" srcOrd="2" destOrd="0" parTransId="{82CDC1CF-567A-46E3-874A-4023AAB5BACA}" sibTransId="{53107590-9BD0-4F9D-A04B-8B6F10009375}"/>
    <dgm:cxn modelId="{DD0EDF9A-F5FC-4636-97AB-85CB5AEA2102}" srcId="{AD851F15-4E59-4569-88FA-EDFFDC37DE49}" destId="{A06806F0-A248-4488-9E65-17A5E3B2DCE1}" srcOrd="1" destOrd="0" parTransId="{C54421BB-EB5C-4952-8CA3-A67791E645CD}" sibTransId="{ABA80596-34FB-4AEC-A75B-1D7E278BAFB8}"/>
    <dgm:cxn modelId="{426A52A6-3157-4EA6-B72F-E88AC39B2E32}" srcId="{AD851F15-4E59-4569-88FA-EDFFDC37DE49}" destId="{4125C15A-FF0D-42DA-BAF3-CD5495FD10A4}" srcOrd="5" destOrd="0" parTransId="{2961A2EF-908C-4DE7-A36D-4BFB91CF501A}" sibTransId="{E3466C65-FDA1-4F4F-AF06-D3167EFF53FC}"/>
    <dgm:cxn modelId="{E1DB2AA8-30A7-4DCE-A286-DA99631D4EA7}" type="presOf" srcId="{EBC1D1FB-F9A4-41AD-ADF9-B518B0178DC6}" destId="{2540478A-3A2C-4949-894B-945E05ABC54C}" srcOrd="0" destOrd="0" presId="urn:microsoft.com/office/officeart/2018/2/layout/IconVerticalSolidList"/>
    <dgm:cxn modelId="{5A7873C8-0E37-4B9E-99B2-F2595A83D5B2}" srcId="{AD851F15-4E59-4569-88FA-EDFFDC37DE49}" destId="{A6EA7173-9AB3-490A-ACD6-16E9D5490B6C}" srcOrd="4" destOrd="0" parTransId="{A80928A9-DC04-473E-B9DD-8E0FDEB909C3}" sibTransId="{E45A714B-6F88-4EDA-9A83-CCA5349E9FF8}"/>
    <dgm:cxn modelId="{E3B376DB-292A-4AC0-A3D6-DBADA15ACCAA}" srcId="{AD851F15-4E59-4569-88FA-EDFFDC37DE49}" destId="{A5C808A3-6D92-456E-8159-DAC5C89467A7}" srcOrd="3" destOrd="0" parTransId="{ED225335-DFF2-4CDB-89D8-F9EAE7B25472}" sibTransId="{BB8B6E0E-E7AC-4C3E-B936-C666D05B45A8}"/>
    <dgm:cxn modelId="{0CDF74E2-0674-41FC-9B2A-22295DAF8BCE}" srcId="{AD851F15-4E59-4569-88FA-EDFFDC37DE49}" destId="{CD3DA6C0-725C-4D79-BE78-DF894DFF30D5}" srcOrd="0" destOrd="0" parTransId="{B05A24B9-6094-4748-8705-AB253FD9377C}" sibTransId="{1AE4841F-8AEC-4C1A-B88D-5E381AA273D0}"/>
    <dgm:cxn modelId="{1DF258ED-B892-4874-9E71-C76F25213C4C}" type="presOf" srcId="{CD3DA6C0-725C-4D79-BE78-DF894DFF30D5}" destId="{62DAF6C6-3B03-4381-BAC3-217CA13D6EE8}" srcOrd="0" destOrd="0" presId="urn:microsoft.com/office/officeart/2018/2/layout/IconVerticalSolidList"/>
    <dgm:cxn modelId="{0F4DD273-4023-4CD7-A8ED-31E4DE28172E}" type="presParOf" srcId="{32412BD1-568E-476C-A1C9-653F9CD1CF50}" destId="{0576F263-E659-4E15-87EE-8EE7EBFACCCC}" srcOrd="0" destOrd="0" presId="urn:microsoft.com/office/officeart/2018/2/layout/IconVerticalSolidList"/>
    <dgm:cxn modelId="{18AC1C4D-041D-489C-9415-1C15FBEBC905}" type="presParOf" srcId="{0576F263-E659-4E15-87EE-8EE7EBFACCCC}" destId="{B8A3FC9E-6849-4133-B604-B7495125DCAC}" srcOrd="0" destOrd="0" presId="urn:microsoft.com/office/officeart/2018/2/layout/IconVerticalSolidList"/>
    <dgm:cxn modelId="{8F1F26AC-121C-46DC-B752-926DEB21B473}" type="presParOf" srcId="{0576F263-E659-4E15-87EE-8EE7EBFACCCC}" destId="{3FB219B7-7677-48DC-97F8-01E192BA04F4}" srcOrd="1" destOrd="0" presId="urn:microsoft.com/office/officeart/2018/2/layout/IconVerticalSolidList"/>
    <dgm:cxn modelId="{44B38CAB-32A1-427E-8A7E-4CC35AB1E6AE}" type="presParOf" srcId="{0576F263-E659-4E15-87EE-8EE7EBFACCCC}" destId="{1282D159-6A58-455A-B0D5-EDECA8F41A8B}" srcOrd="2" destOrd="0" presId="urn:microsoft.com/office/officeart/2018/2/layout/IconVerticalSolidList"/>
    <dgm:cxn modelId="{4757CD0D-058E-46CF-8B16-BF418459A318}" type="presParOf" srcId="{0576F263-E659-4E15-87EE-8EE7EBFACCCC}" destId="{62DAF6C6-3B03-4381-BAC3-217CA13D6EE8}" srcOrd="3" destOrd="0" presId="urn:microsoft.com/office/officeart/2018/2/layout/IconVerticalSolidList"/>
    <dgm:cxn modelId="{56EA053C-57D0-4742-B1AE-C1436058556F}" type="presParOf" srcId="{32412BD1-568E-476C-A1C9-653F9CD1CF50}" destId="{CCDB987F-535E-4788-AF0B-538D4AEEE126}" srcOrd="1" destOrd="0" presId="urn:microsoft.com/office/officeart/2018/2/layout/IconVerticalSolidList"/>
    <dgm:cxn modelId="{AF796129-FAB4-4B36-8AEC-8F4EAACB453D}" type="presParOf" srcId="{32412BD1-568E-476C-A1C9-653F9CD1CF50}" destId="{269BF6A3-1BE1-47BB-8315-5AD3906FDF77}" srcOrd="2" destOrd="0" presId="urn:microsoft.com/office/officeart/2018/2/layout/IconVerticalSolidList"/>
    <dgm:cxn modelId="{83B913E9-398E-4095-9593-CC9F5F1A658F}" type="presParOf" srcId="{269BF6A3-1BE1-47BB-8315-5AD3906FDF77}" destId="{182727B0-F55D-4610-86AF-CFF457439E1C}" srcOrd="0" destOrd="0" presId="urn:microsoft.com/office/officeart/2018/2/layout/IconVerticalSolidList"/>
    <dgm:cxn modelId="{95A9DA69-2818-440E-90A1-BA0D92504F0B}" type="presParOf" srcId="{269BF6A3-1BE1-47BB-8315-5AD3906FDF77}" destId="{6E57E088-3A80-4C35-88F9-8F5726C6201C}" srcOrd="1" destOrd="0" presId="urn:microsoft.com/office/officeart/2018/2/layout/IconVerticalSolidList"/>
    <dgm:cxn modelId="{56E20232-32E9-4EE1-8D78-D2965CB246D1}" type="presParOf" srcId="{269BF6A3-1BE1-47BB-8315-5AD3906FDF77}" destId="{F4F0B0CC-95F6-4610-9127-3976E08C1AEA}" srcOrd="2" destOrd="0" presId="urn:microsoft.com/office/officeart/2018/2/layout/IconVerticalSolidList"/>
    <dgm:cxn modelId="{DBA9DF00-6E7F-4B3C-A0F2-44B14349014B}" type="presParOf" srcId="{269BF6A3-1BE1-47BB-8315-5AD3906FDF77}" destId="{9BE67D5A-11AB-4260-810A-E4965997ADDC}" srcOrd="3" destOrd="0" presId="urn:microsoft.com/office/officeart/2018/2/layout/IconVerticalSolidList"/>
    <dgm:cxn modelId="{27FA94F8-C256-4743-96BE-15836E85B067}" type="presParOf" srcId="{32412BD1-568E-476C-A1C9-653F9CD1CF50}" destId="{C37AFC3D-15FC-4AF5-AA62-62283D7E3DAC}" srcOrd="3" destOrd="0" presId="urn:microsoft.com/office/officeart/2018/2/layout/IconVerticalSolidList"/>
    <dgm:cxn modelId="{4DE83A82-B67C-44E2-9D5E-572C4479D2DB}" type="presParOf" srcId="{32412BD1-568E-476C-A1C9-653F9CD1CF50}" destId="{600ECB35-9E25-454B-8645-59936C1775EE}" srcOrd="4" destOrd="0" presId="urn:microsoft.com/office/officeart/2018/2/layout/IconVerticalSolidList"/>
    <dgm:cxn modelId="{D4D7D465-31E8-44C4-95DD-D18004BCC75E}" type="presParOf" srcId="{600ECB35-9E25-454B-8645-59936C1775EE}" destId="{FDD2302D-73C9-42E8-A337-3A4F6C24D6DE}" srcOrd="0" destOrd="0" presId="urn:microsoft.com/office/officeart/2018/2/layout/IconVerticalSolidList"/>
    <dgm:cxn modelId="{63DF057E-A4B0-4269-9E73-3612EC4A70D3}" type="presParOf" srcId="{600ECB35-9E25-454B-8645-59936C1775EE}" destId="{7921B8EA-02B8-425C-992B-E6DB31BD3402}" srcOrd="1" destOrd="0" presId="urn:microsoft.com/office/officeart/2018/2/layout/IconVerticalSolidList"/>
    <dgm:cxn modelId="{2BC9F7D6-CB25-49E0-836D-2E49B0767F23}" type="presParOf" srcId="{600ECB35-9E25-454B-8645-59936C1775EE}" destId="{98C3DE36-F04B-42C8-AD06-992493060F4E}" srcOrd="2" destOrd="0" presId="urn:microsoft.com/office/officeart/2018/2/layout/IconVerticalSolidList"/>
    <dgm:cxn modelId="{0F2B552C-5C3F-4C49-9261-A0A7EF05C5F2}" type="presParOf" srcId="{600ECB35-9E25-454B-8645-59936C1775EE}" destId="{2540478A-3A2C-4949-894B-945E05ABC54C}" srcOrd="3" destOrd="0" presId="urn:microsoft.com/office/officeart/2018/2/layout/IconVerticalSolidList"/>
    <dgm:cxn modelId="{4EABF267-54AC-432B-92A9-8DDBAF7BAFA6}" type="presParOf" srcId="{32412BD1-568E-476C-A1C9-653F9CD1CF50}" destId="{F163544D-B679-46BC-88E4-F1DA6DC44CD1}" srcOrd="5" destOrd="0" presId="urn:microsoft.com/office/officeart/2018/2/layout/IconVerticalSolidList"/>
    <dgm:cxn modelId="{88A20CD9-E537-4290-B778-BF7343846052}" type="presParOf" srcId="{32412BD1-568E-476C-A1C9-653F9CD1CF50}" destId="{9574D317-E269-4A46-89EB-17A30473911C}" srcOrd="6" destOrd="0" presId="urn:microsoft.com/office/officeart/2018/2/layout/IconVerticalSolidList"/>
    <dgm:cxn modelId="{F7E21576-5471-41E5-8A37-B9786C38B864}" type="presParOf" srcId="{9574D317-E269-4A46-89EB-17A30473911C}" destId="{1319B47C-7BB8-400F-95BF-A97081A3D3B3}" srcOrd="0" destOrd="0" presId="urn:microsoft.com/office/officeart/2018/2/layout/IconVerticalSolidList"/>
    <dgm:cxn modelId="{19C1B3CC-3615-4A3D-A24F-0AE39D2E42D4}" type="presParOf" srcId="{9574D317-E269-4A46-89EB-17A30473911C}" destId="{80AC09E2-F5B8-4B46-8733-8497C6CC6E1D}" srcOrd="1" destOrd="0" presId="urn:microsoft.com/office/officeart/2018/2/layout/IconVerticalSolidList"/>
    <dgm:cxn modelId="{7709C71E-1844-44A9-B1C8-78FC91D2A943}" type="presParOf" srcId="{9574D317-E269-4A46-89EB-17A30473911C}" destId="{D879C13C-29D1-4ACB-99D2-078750BC1FFF}" srcOrd="2" destOrd="0" presId="urn:microsoft.com/office/officeart/2018/2/layout/IconVerticalSolidList"/>
    <dgm:cxn modelId="{53BAD2DE-3CAC-457E-9684-D7F892AF6A6A}" type="presParOf" srcId="{9574D317-E269-4A46-89EB-17A30473911C}" destId="{028BC5CF-9FA7-49B5-B556-57B62BF33BFE}" srcOrd="3" destOrd="0" presId="urn:microsoft.com/office/officeart/2018/2/layout/IconVerticalSolidList"/>
    <dgm:cxn modelId="{16B78DAB-A2E0-442A-98C2-CCE5FA125719}" type="presParOf" srcId="{32412BD1-568E-476C-A1C9-653F9CD1CF50}" destId="{AFE89560-DADA-49FD-8D21-2E026E3CD102}" srcOrd="7" destOrd="0" presId="urn:microsoft.com/office/officeart/2018/2/layout/IconVerticalSolidList"/>
    <dgm:cxn modelId="{6C31D2F1-DF5F-45B6-B39B-7204DC483A25}" type="presParOf" srcId="{32412BD1-568E-476C-A1C9-653F9CD1CF50}" destId="{A25D2A82-E7D9-42F3-A5E6-EC9B51171825}" srcOrd="8" destOrd="0" presId="urn:microsoft.com/office/officeart/2018/2/layout/IconVerticalSolidList"/>
    <dgm:cxn modelId="{D53DA3DE-08B4-40C1-8FA6-52BF5FFB9098}" type="presParOf" srcId="{A25D2A82-E7D9-42F3-A5E6-EC9B51171825}" destId="{772F7DE5-80EC-43FF-83DF-BD060850FBCE}" srcOrd="0" destOrd="0" presId="urn:microsoft.com/office/officeart/2018/2/layout/IconVerticalSolidList"/>
    <dgm:cxn modelId="{DF69F1C5-FF25-4056-8FD1-A1A727DD305F}" type="presParOf" srcId="{A25D2A82-E7D9-42F3-A5E6-EC9B51171825}" destId="{5A324BAB-3442-4C60-A1BC-40DF5B782735}" srcOrd="1" destOrd="0" presId="urn:microsoft.com/office/officeart/2018/2/layout/IconVerticalSolidList"/>
    <dgm:cxn modelId="{15B3B499-5513-4B33-AC39-ED1156637010}" type="presParOf" srcId="{A25D2A82-E7D9-42F3-A5E6-EC9B51171825}" destId="{9643186B-9871-48AA-9E3A-D5CAC553F734}" srcOrd="2" destOrd="0" presId="urn:microsoft.com/office/officeart/2018/2/layout/IconVerticalSolidList"/>
    <dgm:cxn modelId="{EEA46E70-9961-4BC8-AC3D-EAE8E4300D83}" type="presParOf" srcId="{A25D2A82-E7D9-42F3-A5E6-EC9B51171825}" destId="{D671F290-D20B-4110-807F-1FC41A58C6CB}" srcOrd="3" destOrd="0" presId="urn:microsoft.com/office/officeart/2018/2/layout/IconVerticalSolidList"/>
    <dgm:cxn modelId="{2F47F191-08F9-407F-B41E-66126FF145D3}" type="presParOf" srcId="{32412BD1-568E-476C-A1C9-653F9CD1CF50}" destId="{2D9D486E-8000-4A7B-BD62-BCE4FA320175}" srcOrd="9" destOrd="0" presId="urn:microsoft.com/office/officeart/2018/2/layout/IconVerticalSolidList"/>
    <dgm:cxn modelId="{F28CAFD8-C60B-4FB1-BE5C-639AEF82D312}" type="presParOf" srcId="{32412BD1-568E-476C-A1C9-653F9CD1CF50}" destId="{3A526CC9-AF0E-45E5-B0CC-ED1D11882B1B}" srcOrd="10" destOrd="0" presId="urn:microsoft.com/office/officeart/2018/2/layout/IconVerticalSolidList"/>
    <dgm:cxn modelId="{538F73DA-7534-4295-8FE9-8EB52B64F776}" type="presParOf" srcId="{3A526CC9-AF0E-45E5-B0CC-ED1D11882B1B}" destId="{32CB5EEC-2AFD-4AFE-A36F-1790785522BC}" srcOrd="0" destOrd="0" presId="urn:microsoft.com/office/officeart/2018/2/layout/IconVerticalSolidList"/>
    <dgm:cxn modelId="{12ED1C76-CB67-4C37-BD9D-D043F98DD5A1}" type="presParOf" srcId="{3A526CC9-AF0E-45E5-B0CC-ED1D11882B1B}" destId="{4BD68435-55D2-450C-91C6-D0868CF40AF9}" srcOrd="1" destOrd="0" presId="urn:microsoft.com/office/officeart/2018/2/layout/IconVerticalSolidList"/>
    <dgm:cxn modelId="{DE1DFF23-CE37-48FB-B574-C852F35270E5}" type="presParOf" srcId="{3A526CC9-AF0E-45E5-B0CC-ED1D11882B1B}" destId="{049170F5-88E6-455D-88A9-1CBBFF0D329C}" srcOrd="2" destOrd="0" presId="urn:microsoft.com/office/officeart/2018/2/layout/IconVerticalSolidList"/>
    <dgm:cxn modelId="{005E413E-D06F-42B6-82F9-3A6ADBDF5989}" type="presParOf" srcId="{3A526CC9-AF0E-45E5-B0CC-ED1D11882B1B}" destId="{9EA9B57D-DE3A-45C8-8037-BF0CC5E89874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7B7ED0C-B517-4A78-B3C1-92488769F47D}" type="doc">
      <dgm:prSet loTypeId="urn:microsoft.com/office/officeart/2016/7/layout/LinearArrowProcessNumbered" loCatId="process" qsTypeId="urn:microsoft.com/office/officeart/2005/8/quickstyle/simple5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3234088F-F937-445A-818A-F4AA8628AB54}">
      <dgm:prSet custT="1"/>
      <dgm:spPr/>
      <dgm:t>
        <a:bodyPr/>
        <a:lstStyle/>
        <a:p>
          <a:pPr algn="ctr"/>
          <a:r>
            <a:rPr lang="es-ES" sz="1600" b="0" i="0" dirty="0"/>
            <a:t>- Motor de f</a:t>
          </a:r>
          <a:r>
            <a:rPr lang="es-ES" sz="1600" dirty="0"/>
            <a:t>í</a:t>
          </a:r>
          <a:r>
            <a:rPr lang="es-ES" sz="1600" b="0" i="0" dirty="0"/>
            <a:t>sicas basado en </a:t>
          </a:r>
          <a:r>
            <a:rPr lang="es-ES" sz="1600" b="0" i="1" dirty="0"/>
            <a:t>A-</a:t>
          </a:r>
          <a:r>
            <a:rPr lang="es-ES" sz="1600" b="0" i="1" dirty="0" err="1"/>
            <a:t>Frame</a:t>
          </a:r>
          <a:r>
            <a:rPr lang="es-ES" sz="1600" b="0" i="1" dirty="0"/>
            <a:t> </a:t>
          </a:r>
          <a:r>
            <a:rPr lang="es-ES" sz="1600" b="0" i="0" dirty="0"/>
            <a:t>que replique de modo realista el movimiento aut</a:t>
          </a:r>
          <a:r>
            <a:rPr lang="es-ES" sz="1600" dirty="0"/>
            <a:t>ó</a:t>
          </a:r>
          <a:r>
            <a:rPr lang="es-ES" sz="1600" b="0" i="0" dirty="0"/>
            <a:t>nomo de los robots.</a:t>
          </a:r>
        </a:p>
        <a:p>
          <a:pPr algn="ctr"/>
          <a:r>
            <a:rPr lang="es-ES" sz="1600" b="0" i="0" dirty="0"/>
            <a:t>- Complementario a </a:t>
          </a:r>
          <a:r>
            <a:rPr lang="es-ES" sz="1600" b="0" i="1" dirty="0"/>
            <a:t>CANNON.</a:t>
          </a:r>
        </a:p>
        <a:p>
          <a:pPr algn="ctr"/>
          <a:r>
            <a:rPr lang="es-ES" sz="1600" b="0" i="1" dirty="0"/>
            <a:t>- </a:t>
          </a:r>
          <a:r>
            <a:rPr lang="es-ES" sz="1600" b="0" i="0" dirty="0"/>
            <a:t>Robots de distinta masa.</a:t>
          </a:r>
          <a:endParaRPr lang="en-US" sz="1600" dirty="0"/>
        </a:p>
      </dgm:t>
    </dgm:pt>
    <dgm:pt modelId="{1866DB0D-C760-473E-8062-68E7DF68FE67}" type="parTrans" cxnId="{6E46FA45-AE95-4029-ACAA-A9DFA69BDDC7}">
      <dgm:prSet/>
      <dgm:spPr/>
      <dgm:t>
        <a:bodyPr/>
        <a:lstStyle/>
        <a:p>
          <a:endParaRPr lang="en-US"/>
        </a:p>
      </dgm:t>
    </dgm:pt>
    <dgm:pt modelId="{E5041956-4FD2-419A-BE1B-432729DD6745}" type="sibTrans" cxnId="{6E46FA45-AE95-4029-ACAA-A9DFA69BDDC7}">
      <dgm:prSet phldrT="1" phldr="0"/>
      <dgm:spPr/>
      <dgm:t>
        <a:bodyPr/>
        <a:lstStyle/>
        <a:p>
          <a:r>
            <a:rPr lang="en-US"/>
            <a:t>1</a:t>
          </a:r>
          <a:endParaRPr lang="en-US" dirty="0"/>
        </a:p>
      </dgm:t>
    </dgm:pt>
    <dgm:pt modelId="{AD773B1E-E6EF-408C-B5D4-3A27B7575F3B}">
      <dgm:prSet custT="1"/>
      <dgm:spPr/>
      <dgm:t>
        <a:bodyPr/>
        <a:lstStyle/>
        <a:p>
          <a:pPr algn="ctr"/>
          <a:endParaRPr lang="es-ES" sz="1600" b="0" i="0" dirty="0"/>
        </a:p>
        <a:p>
          <a:pPr algn="ctr"/>
          <a:r>
            <a:rPr lang="es-ES" sz="1600" b="0" i="0" dirty="0"/>
            <a:t>- Novedosos ejercicios para la plataforma educativa </a:t>
          </a:r>
          <a:r>
            <a:rPr lang="es-ES" sz="1600" b="0" i="1" dirty="0" err="1"/>
            <a:t>Kibotics</a:t>
          </a:r>
          <a:r>
            <a:rPr lang="es-ES" sz="1600" b="0" i="1" dirty="0"/>
            <a:t> </a:t>
          </a:r>
          <a:r>
            <a:rPr lang="es-ES" sz="1600" b="0" dirty="0"/>
            <a:t>que</a:t>
          </a:r>
          <a:r>
            <a:rPr lang="es-ES" sz="1600" b="0" i="0" dirty="0"/>
            <a:t> aprovechen el nuevo motor de físicas.</a:t>
          </a:r>
          <a:endParaRPr lang="en-US" sz="1600" dirty="0"/>
        </a:p>
      </dgm:t>
    </dgm:pt>
    <dgm:pt modelId="{C2FB894D-9717-462F-8419-F5AB68784389}" type="parTrans" cxnId="{A32BC49B-B3D5-4E32-BF29-72BC11AC96D3}">
      <dgm:prSet/>
      <dgm:spPr/>
      <dgm:t>
        <a:bodyPr/>
        <a:lstStyle/>
        <a:p>
          <a:endParaRPr lang="en-US"/>
        </a:p>
      </dgm:t>
    </dgm:pt>
    <dgm:pt modelId="{7CA9967E-6A09-4E8C-B9F8-383E04E96165}" type="sibTrans" cxnId="{A32BC49B-B3D5-4E32-BF29-72BC11AC96D3}">
      <dgm:prSet phldrT="2" phldr="0"/>
      <dgm:spPr/>
      <dgm:t>
        <a:bodyPr/>
        <a:lstStyle/>
        <a:p>
          <a:r>
            <a:rPr lang="en-US"/>
            <a:t>2</a:t>
          </a:r>
        </a:p>
      </dgm:t>
    </dgm:pt>
    <dgm:pt modelId="{DDF3208B-969D-4226-86A3-A1344EC9BB54}" type="pres">
      <dgm:prSet presAssocID="{D7B7ED0C-B517-4A78-B3C1-92488769F47D}" presName="linearFlow" presStyleCnt="0">
        <dgm:presLayoutVars>
          <dgm:dir/>
          <dgm:animLvl val="lvl"/>
          <dgm:resizeHandles val="exact"/>
        </dgm:presLayoutVars>
      </dgm:prSet>
      <dgm:spPr/>
    </dgm:pt>
    <dgm:pt modelId="{9D571240-D60F-4A67-BCDF-16B7DD972C20}" type="pres">
      <dgm:prSet presAssocID="{3234088F-F937-445A-818A-F4AA8628AB54}" presName="compositeNode" presStyleCnt="0"/>
      <dgm:spPr/>
    </dgm:pt>
    <dgm:pt modelId="{B6A62D94-227B-4F74-81A0-33DD784FBB60}" type="pres">
      <dgm:prSet presAssocID="{3234088F-F937-445A-818A-F4AA8628AB54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D80FEFED-1E0F-480A-AD02-E5B30608C1D3}" type="pres">
      <dgm:prSet presAssocID="{3234088F-F937-445A-818A-F4AA8628AB54}" presName="parSh" presStyleCnt="0"/>
      <dgm:spPr/>
    </dgm:pt>
    <dgm:pt modelId="{E6C31FA9-75FD-487C-B0FB-59604EFB01BB}" type="pres">
      <dgm:prSet presAssocID="{3234088F-F937-445A-818A-F4AA8628AB54}" presName="lineNode" presStyleLbl="alignAccFollowNode1" presStyleIdx="0" presStyleCnt="6"/>
      <dgm:spPr/>
    </dgm:pt>
    <dgm:pt modelId="{4669C2D3-C289-43C0-AC7A-E9F627EF07C7}" type="pres">
      <dgm:prSet presAssocID="{3234088F-F937-445A-818A-F4AA8628AB54}" presName="lineArrowNode" presStyleLbl="alignAccFollowNode1" presStyleIdx="1" presStyleCnt="6"/>
      <dgm:spPr/>
    </dgm:pt>
    <dgm:pt modelId="{1734E34B-9CF9-47D2-9245-188FFC8FD202}" type="pres">
      <dgm:prSet presAssocID="{E5041956-4FD2-419A-BE1B-432729DD6745}" presName="sibTransNodeCircle" presStyleLbl="alignNode1" presStyleIdx="0" presStyleCnt="2">
        <dgm:presLayoutVars>
          <dgm:chMax val="0"/>
          <dgm:bulletEnabled/>
        </dgm:presLayoutVars>
      </dgm:prSet>
      <dgm:spPr/>
    </dgm:pt>
    <dgm:pt modelId="{8732B1BA-ABC1-4EE5-BC97-E42F88EDEF2B}" type="pres">
      <dgm:prSet presAssocID="{E5041956-4FD2-419A-BE1B-432729DD6745}" presName="spacerBetweenCircleAndCallout" presStyleCnt="0">
        <dgm:presLayoutVars/>
      </dgm:prSet>
      <dgm:spPr/>
    </dgm:pt>
    <dgm:pt modelId="{FD01083C-BDE0-465C-A8D9-465E873A940F}" type="pres">
      <dgm:prSet presAssocID="{3234088F-F937-445A-818A-F4AA8628AB54}" presName="nodeText" presStyleLbl="alignAccFollowNode1" presStyleIdx="2" presStyleCnt="6">
        <dgm:presLayoutVars>
          <dgm:bulletEnabled val="1"/>
        </dgm:presLayoutVars>
      </dgm:prSet>
      <dgm:spPr/>
    </dgm:pt>
    <dgm:pt modelId="{947E904E-9FD2-4BC4-8641-7ADAD3F1291D}" type="pres">
      <dgm:prSet presAssocID="{E5041956-4FD2-419A-BE1B-432729DD6745}" presName="sibTransComposite" presStyleCnt="0"/>
      <dgm:spPr/>
    </dgm:pt>
    <dgm:pt modelId="{8491D66D-412C-49CD-BB38-1898503D89F6}" type="pres">
      <dgm:prSet presAssocID="{AD773B1E-E6EF-408C-B5D4-3A27B7575F3B}" presName="compositeNode" presStyleCnt="0"/>
      <dgm:spPr/>
    </dgm:pt>
    <dgm:pt modelId="{B0E32B65-205B-40D6-BB44-F4CBBBB94E76}" type="pres">
      <dgm:prSet presAssocID="{AD773B1E-E6EF-408C-B5D4-3A27B7575F3B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A5A263BB-4B51-48C1-8487-9882C00B2FBE}" type="pres">
      <dgm:prSet presAssocID="{AD773B1E-E6EF-408C-B5D4-3A27B7575F3B}" presName="parSh" presStyleCnt="0"/>
      <dgm:spPr/>
    </dgm:pt>
    <dgm:pt modelId="{14B319FE-E58C-4EC8-8676-BAC36013338F}" type="pres">
      <dgm:prSet presAssocID="{AD773B1E-E6EF-408C-B5D4-3A27B7575F3B}" presName="lineNode" presStyleLbl="alignAccFollowNode1" presStyleIdx="3" presStyleCnt="6"/>
      <dgm:spPr/>
    </dgm:pt>
    <dgm:pt modelId="{D17B8CC6-E927-4F1F-B6D7-98B65449AC0D}" type="pres">
      <dgm:prSet presAssocID="{AD773B1E-E6EF-408C-B5D4-3A27B7575F3B}" presName="lineArrowNode" presStyleLbl="alignAccFollowNode1" presStyleIdx="4" presStyleCnt="6"/>
      <dgm:spPr/>
    </dgm:pt>
    <dgm:pt modelId="{406498E9-0112-48C7-A0EA-BF7CC995A251}" type="pres">
      <dgm:prSet presAssocID="{7CA9967E-6A09-4E8C-B9F8-383E04E96165}" presName="sibTransNodeCircle" presStyleLbl="alignNode1" presStyleIdx="1" presStyleCnt="2">
        <dgm:presLayoutVars>
          <dgm:chMax val="0"/>
          <dgm:bulletEnabled/>
        </dgm:presLayoutVars>
      </dgm:prSet>
      <dgm:spPr/>
    </dgm:pt>
    <dgm:pt modelId="{F484D64F-6E25-4196-89BD-992E57477D63}" type="pres">
      <dgm:prSet presAssocID="{7CA9967E-6A09-4E8C-B9F8-383E04E96165}" presName="spacerBetweenCircleAndCallout" presStyleCnt="0">
        <dgm:presLayoutVars/>
      </dgm:prSet>
      <dgm:spPr/>
    </dgm:pt>
    <dgm:pt modelId="{0CDB45F4-FEE8-4814-A626-0A3406B5810C}" type="pres">
      <dgm:prSet presAssocID="{AD773B1E-E6EF-408C-B5D4-3A27B7575F3B}" presName="nodeText" presStyleLbl="alignAccFollowNode1" presStyleIdx="5" presStyleCnt="6">
        <dgm:presLayoutVars>
          <dgm:bulletEnabled val="1"/>
        </dgm:presLayoutVars>
      </dgm:prSet>
      <dgm:spPr/>
    </dgm:pt>
  </dgm:ptLst>
  <dgm:cxnLst>
    <dgm:cxn modelId="{3893863F-59A5-4CF0-9428-BC8954ABBB7D}" type="presOf" srcId="{3234088F-F937-445A-818A-F4AA8628AB54}" destId="{FD01083C-BDE0-465C-A8D9-465E873A940F}" srcOrd="0" destOrd="0" presId="urn:microsoft.com/office/officeart/2016/7/layout/LinearArrowProcessNumbered"/>
    <dgm:cxn modelId="{6E46FA45-AE95-4029-ACAA-A9DFA69BDDC7}" srcId="{D7B7ED0C-B517-4A78-B3C1-92488769F47D}" destId="{3234088F-F937-445A-818A-F4AA8628AB54}" srcOrd="0" destOrd="0" parTransId="{1866DB0D-C760-473E-8062-68E7DF68FE67}" sibTransId="{E5041956-4FD2-419A-BE1B-432729DD6745}"/>
    <dgm:cxn modelId="{7DAC9986-93CD-4666-A488-F26285ABDC4B}" type="presOf" srcId="{D7B7ED0C-B517-4A78-B3C1-92488769F47D}" destId="{DDF3208B-969D-4226-86A3-A1344EC9BB54}" srcOrd="0" destOrd="0" presId="urn:microsoft.com/office/officeart/2016/7/layout/LinearArrowProcessNumbered"/>
    <dgm:cxn modelId="{169F769B-9AF7-46D7-BEE9-5856E31174FB}" type="presOf" srcId="{7CA9967E-6A09-4E8C-B9F8-383E04E96165}" destId="{406498E9-0112-48C7-A0EA-BF7CC995A251}" srcOrd="0" destOrd="0" presId="urn:microsoft.com/office/officeart/2016/7/layout/LinearArrowProcessNumbered"/>
    <dgm:cxn modelId="{A32BC49B-B3D5-4E32-BF29-72BC11AC96D3}" srcId="{D7B7ED0C-B517-4A78-B3C1-92488769F47D}" destId="{AD773B1E-E6EF-408C-B5D4-3A27B7575F3B}" srcOrd="1" destOrd="0" parTransId="{C2FB894D-9717-462F-8419-F5AB68784389}" sibTransId="{7CA9967E-6A09-4E8C-B9F8-383E04E96165}"/>
    <dgm:cxn modelId="{76C556BF-3CE9-4674-8F95-DAE1FE148B72}" type="presOf" srcId="{E5041956-4FD2-419A-BE1B-432729DD6745}" destId="{1734E34B-9CF9-47D2-9245-188FFC8FD202}" srcOrd="0" destOrd="0" presId="urn:microsoft.com/office/officeart/2016/7/layout/LinearArrowProcessNumbered"/>
    <dgm:cxn modelId="{D0EB00FC-8908-4F52-BECE-64FB66B4D959}" type="presOf" srcId="{AD773B1E-E6EF-408C-B5D4-3A27B7575F3B}" destId="{0CDB45F4-FEE8-4814-A626-0A3406B5810C}" srcOrd="0" destOrd="0" presId="urn:microsoft.com/office/officeart/2016/7/layout/LinearArrowProcessNumbered"/>
    <dgm:cxn modelId="{6318681A-06F7-426E-AAC6-52000A8CC059}" type="presParOf" srcId="{DDF3208B-969D-4226-86A3-A1344EC9BB54}" destId="{9D571240-D60F-4A67-BCDF-16B7DD972C20}" srcOrd="0" destOrd="0" presId="urn:microsoft.com/office/officeart/2016/7/layout/LinearArrowProcessNumbered"/>
    <dgm:cxn modelId="{9379771F-05D7-495F-9C32-43388C3721BF}" type="presParOf" srcId="{9D571240-D60F-4A67-BCDF-16B7DD972C20}" destId="{B6A62D94-227B-4F74-81A0-33DD784FBB60}" srcOrd="0" destOrd="0" presId="urn:microsoft.com/office/officeart/2016/7/layout/LinearArrowProcessNumbered"/>
    <dgm:cxn modelId="{1336A230-AE28-40A4-B6AA-EEDF449B620D}" type="presParOf" srcId="{9D571240-D60F-4A67-BCDF-16B7DD972C20}" destId="{D80FEFED-1E0F-480A-AD02-E5B30608C1D3}" srcOrd="1" destOrd="0" presId="urn:microsoft.com/office/officeart/2016/7/layout/LinearArrowProcessNumbered"/>
    <dgm:cxn modelId="{A9274D5A-9EE0-42CF-9E0D-F92F3FE30A5B}" type="presParOf" srcId="{D80FEFED-1E0F-480A-AD02-E5B30608C1D3}" destId="{E6C31FA9-75FD-487C-B0FB-59604EFB01BB}" srcOrd="0" destOrd="0" presId="urn:microsoft.com/office/officeart/2016/7/layout/LinearArrowProcessNumbered"/>
    <dgm:cxn modelId="{DEEC6ED3-126B-40FE-B3B6-9779E105C2FD}" type="presParOf" srcId="{D80FEFED-1E0F-480A-AD02-E5B30608C1D3}" destId="{4669C2D3-C289-43C0-AC7A-E9F627EF07C7}" srcOrd="1" destOrd="0" presId="urn:microsoft.com/office/officeart/2016/7/layout/LinearArrowProcessNumbered"/>
    <dgm:cxn modelId="{F74859C7-8BF2-451A-AE06-66CFD77E3E76}" type="presParOf" srcId="{D80FEFED-1E0F-480A-AD02-E5B30608C1D3}" destId="{1734E34B-9CF9-47D2-9245-188FFC8FD202}" srcOrd="2" destOrd="0" presId="urn:microsoft.com/office/officeart/2016/7/layout/LinearArrowProcessNumbered"/>
    <dgm:cxn modelId="{25E1FE46-CC28-4BCF-B981-164D49049441}" type="presParOf" srcId="{D80FEFED-1E0F-480A-AD02-E5B30608C1D3}" destId="{8732B1BA-ABC1-4EE5-BC97-E42F88EDEF2B}" srcOrd="3" destOrd="0" presId="urn:microsoft.com/office/officeart/2016/7/layout/LinearArrowProcessNumbered"/>
    <dgm:cxn modelId="{1C5215AD-942C-4B3D-ABE5-7FF67C0B1727}" type="presParOf" srcId="{9D571240-D60F-4A67-BCDF-16B7DD972C20}" destId="{FD01083C-BDE0-465C-A8D9-465E873A940F}" srcOrd="2" destOrd="0" presId="urn:microsoft.com/office/officeart/2016/7/layout/LinearArrowProcessNumbered"/>
    <dgm:cxn modelId="{D7E1CB72-7B76-4D34-A728-9403C98EB420}" type="presParOf" srcId="{DDF3208B-969D-4226-86A3-A1344EC9BB54}" destId="{947E904E-9FD2-4BC4-8641-7ADAD3F1291D}" srcOrd="1" destOrd="0" presId="urn:microsoft.com/office/officeart/2016/7/layout/LinearArrowProcessNumbered"/>
    <dgm:cxn modelId="{5B61FCC2-B524-4569-B4F0-E0C962D14542}" type="presParOf" srcId="{DDF3208B-969D-4226-86A3-A1344EC9BB54}" destId="{8491D66D-412C-49CD-BB38-1898503D89F6}" srcOrd="2" destOrd="0" presId="urn:microsoft.com/office/officeart/2016/7/layout/LinearArrowProcessNumbered"/>
    <dgm:cxn modelId="{5F1E6F33-B7A4-4A03-82C4-C0E48AFA05CF}" type="presParOf" srcId="{8491D66D-412C-49CD-BB38-1898503D89F6}" destId="{B0E32B65-205B-40D6-BB44-F4CBBBB94E76}" srcOrd="0" destOrd="0" presId="urn:microsoft.com/office/officeart/2016/7/layout/LinearArrowProcessNumbered"/>
    <dgm:cxn modelId="{5920532A-D1B9-4C4F-A9E4-47A62B8C9B28}" type="presParOf" srcId="{8491D66D-412C-49CD-BB38-1898503D89F6}" destId="{A5A263BB-4B51-48C1-8487-9882C00B2FBE}" srcOrd="1" destOrd="0" presId="urn:microsoft.com/office/officeart/2016/7/layout/LinearArrowProcessNumbered"/>
    <dgm:cxn modelId="{2D055AEF-37FA-4B4C-A643-FD51C362D517}" type="presParOf" srcId="{A5A263BB-4B51-48C1-8487-9882C00B2FBE}" destId="{14B319FE-E58C-4EC8-8676-BAC36013338F}" srcOrd="0" destOrd="0" presId="urn:microsoft.com/office/officeart/2016/7/layout/LinearArrowProcessNumbered"/>
    <dgm:cxn modelId="{FF557EAD-4437-47CD-8B46-E7C115CC39DC}" type="presParOf" srcId="{A5A263BB-4B51-48C1-8487-9882C00B2FBE}" destId="{D17B8CC6-E927-4F1F-B6D7-98B65449AC0D}" srcOrd="1" destOrd="0" presId="urn:microsoft.com/office/officeart/2016/7/layout/LinearArrowProcessNumbered"/>
    <dgm:cxn modelId="{BD4100DC-FD89-4980-A25D-78175AFE3D05}" type="presParOf" srcId="{A5A263BB-4B51-48C1-8487-9882C00B2FBE}" destId="{406498E9-0112-48C7-A0EA-BF7CC995A251}" srcOrd="2" destOrd="0" presId="urn:microsoft.com/office/officeart/2016/7/layout/LinearArrowProcessNumbered"/>
    <dgm:cxn modelId="{50B72217-6254-4A5B-892C-F526F6B72F35}" type="presParOf" srcId="{A5A263BB-4B51-48C1-8487-9882C00B2FBE}" destId="{F484D64F-6E25-4196-89BD-992E57477D63}" srcOrd="3" destOrd="0" presId="urn:microsoft.com/office/officeart/2016/7/layout/LinearArrowProcessNumbered"/>
    <dgm:cxn modelId="{181BBD31-5B3F-4533-9301-0AE0BF9BC414}" type="presParOf" srcId="{8491D66D-412C-49CD-BB38-1898503D89F6}" destId="{0CDB45F4-FEE8-4814-A626-0A3406B5810C}" srcOrd="2" destOrd="0" presId="urn:microsoft.com/office/officeart/2016/7/layout/LinearArrow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8A3FC9E-6849-4133-B604-B7495125DCAC}">
      <dsp:nvSpPr>
        <dsp:cNvPr id="0" name=""/>
        <dsp:cNvSpPr/>
      </dsp:nvSpPr>
      <dsp:spPr>
        <a:xfrm>
          <a:off x="0" y="1656"/>
          <a:ext cx="6582555" cy="70599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FB219B7-7677-48DC-97F8-01E192BA04F4}">
      <dsp:nvSpPr>
        <dsp:cNvPr id="0" name=""/>
        <dsp:cNvSpPr/>
      </dsp:nvSpPr>
      <dsp:spPr>
        <a:xfrm>
          <a:off x="213564" y="160506"/>
          <a:ext cx="388298" cy="388298"/>
        </a:xfrm>
        <a:prstGeom prst="rect">
          <a:avLst/>
        </a:prstGeom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DAF6C6-3B03-4381-BAC3-217CA13D6EE8}">
      <dsp:nvSpPr>
        <dsp:cNvPr id="0" name=""/>
        <dsp:cNvSpPr/>
      </dsp:nvSpPr>
      <dsp:spPr>
        <a:xfrm>
          <a:off x="815427" y="1656"/>
          <a:ext cx="5767127" cy="7059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718" tIns="74718" rIns="74718" bIns="7471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kern="1200" dirty="0"/>
            <a:t>Introducción</a:t>
          </a:r>
          <a:endParaRPr lang="en-US" sz="1900" kern="1200" dirty="0"/>
        </a:p>
      </dsp:txBody>
      <dsp:txXfrm>
        <a:off x="815427" y="1656"/>
        <a:ext cx="5767127" cy="705997"/>
      </dsp:txXfrm>
    </dsp:sp>
    <dsp:sp modelId="{182727B0-F55D-4610-86AF-CFF457439E1C}">
      <dsp:nvSpPr>
        <dsp:cNvPr id="0" name=""/>
        <dsp:cNvSpPr/>
      </dsp:nvSpPr>
      <dsp:spPr>
        <a:xfrm>
          <a:off x="0" y="884154"/>
          <a:ext cx="6582555" cy="70599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E57E088-3A80-4C35-88F9-8F5726C6201C}">
      <dsp:nvSpPr>
        <dsp:cNvPr id="0" name=""/>
        <dsp:cNvSpPr/>
      </dsp:nvSpPr>
      <dsp:spPr>
        <a:xfrm>
          <a:off x="213564" y="1043003"/>
          <a:ext cx="388298" cy="38829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BE67D5A-11AB-4260-810A-E4965997ADDC}">
      <dsp:nvSpPr>
        <dsp:cNvPr id="0" name=""/>
        <dsp:cNvSpPr/>
      </dsp:nvSpPr>
      <dsp:spPr>
        <a:xfrm>
          <a:off x="815427" y="884154"/>
          <a:ext cx="5767127" cy="7059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718" tIns="74718" rIns="74718" bIns="7471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kern="1200"/>
            <a:t>Objetivos</a:t>
          </a:r>
          <a:endParaRPr lang="en-US" sz="1900" kern="1200"/>
        </a:p>
      </dsp:txBody>
      <dsp:txXfrm>
        <a:off x="815427" y="884154"/>
        <a:ext cx="5767127" cy="705997"/>
      </dsp:txXfrm>
    </dsp:sp>
    <dsp:sp modelId="{FDD2302D-73C9-42E8-A337-3A4F6C24D6DE}">
      <dsp:nvSpPr>
        <dsp:cNvPr id="0" name=""/>
        <dsp:cNvSpPr/>
      </dsp:nvSpPr>
      <dsp:spPr>
        <a:xfrm>
          <a:off x="0" y="1766651"/>
          <a:ext cx="6582555" cy="70599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921B8EA-02B8-425C-992B-E6DB31BD3402}">
      <dsp:nvSpPr>
        <dsp:cNvPr id="0" name=""/>
        <dsp:cNvSpPr/>
      </dsp:nvSpPr>
      <dsp:spPr>
        <a:xfrm>
          <a:off x="213564" y="1925500"/>
          <a:ext cx="388298" cy="38829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540478A-3A2C-4949-894B-945E05ABC54C}">
      <dsp:nvSpPr>
        <dsp:cNvPr id="0" name=""/>
        <dsp:cNvSpPr/>
      </dsp:nvSpPr>
      <dsp:spPr>
        <a:xfrm>
          <a:off x="815427" y="1766651"/>
          <a:ext cx="5767127" cy="7059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718" tIns="74718" rIns="74718" bIns="7471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kern="1200"/>
            <a:t>Herramientas</a:t>
          </a:r>
          <a:endParaRPr lang="en-US" sz="1900" kern="1200"/>
        </a:p>
      </dsp:txBody>
      <dsp:txXfrm>
        <a:off x="815427" y="1766651"/>
        <a:ext cx="5767127" cy="705997"/>
      </dsp:txXfrm>
    </dsp:sp>
    <dsp:sp modelId="{1319B47C-7BB8-400F-95BF-A97081A3D3B3}">
      <dsp:nvSpPr>
        <dsp:cNvPr id="0" name=""/>
        <dsp:cNvSpPr/>
      </dsp:nvSpPr>
      <dsp:spPr>
        <a:xfrm>
          <a:off x="0" y="2649148"/>
          <a:ext cx="6582555" cy="70599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0AC09E2-F5B8-4B46-8733-8497C6CC6E1D}">
      <dsp:nvSpPr>
        <dsp:cNvPr id="0" name=""/>
        <dsp:cNvSpPr/>
      </dsp:nvSpPr>
      <dsp:spPr>
        <a:xfrm>
          <a:off x="213564" y="2807998"/>
          <a:ext cx="388298" cy="38829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8BC5CF-9FA7-49B5-B556-57B62BF33BFE}">
      <dsp:nvSpPr>
        <dsp:cNvPr id="0" name=""/>
        <dsp:cNvSpPr/>
      </dsp:nvSpPr>
      <dsp:spPr>
        <a:xfrm>
          <a:off x="815427" y="2649148"/>
          <a:ext cx="5767127" cy="7059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718" tIns="74718" rIns="74718" bIns="7471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kern="1200" dirty="0"/>
            <a:t>Mejora de las físicas en </a:t>
          </a:r>
          <a:r>
            <a:rPr lang="es-ES" sz="1900" i="1" kern="1200" dirty="0"/>
            <a:t>WebSim</a:t>
          </a:r>
          <a:endParaRPr lang="en-US" sz="1900" kern="1200" dirty="0"/>
        </a:p>
      </dsp:txBody>
      <dsp:txXfrm>
        <a:off x="815427" y="2649148"/>
        <a:ext cx="5767127" cy="705997"/>
      </dsp:txXfrm>
    </dsp:sp>
    <dsp:sp modelId="{772F7DE5-80EC-43FF-83DF-BD060850FBCE}">
      <dsp:nvSpPr>
        <dsp:cNvPr id="0" name=""/>
        <dsp:cNvSpPr/>
      </dsp:nvSpPr>
      <dsp:spPr>
        <a:xfrm>
          <a:off x="0" y="3531646"/>
          <a:ext cx="6582555" cy="70599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A324BAB-3442-4C60-A1BC-40DF5B782735}">
      <dsp:nvSpPr>
        <dsp:cNvPr id="0" name=""/>
        <dsp:cNvSpPr/>
      </dsp:nvSpPr>
      <dsp:spPr>
        <a:xfrm>
          <a:off x="213564" y="3690495"/>
          <a:ext cx="388298" cy="388298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71F290-D20B-4110-807F-1FC41A58C6CB}">
      <dsp:nvSpPr>
        <dsp:cNvPr id="0" name=""/>
        <dsp:cNvSpPr/>
      </dsp:nvSpPr>
      <dsp:spPr>
        <a:xfrm>
          <a:off x="815427" y="3531646"/>
          <a:ext cx="5767127" cy="7059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718" tIns="74718" rIns="74718" bIns="7471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kern="1200" dirty="0"/>
            <a:t>Nuevos ejercicios con físicas realistas</a:t>
          </a:r>
          <a:endParaRPr lang="en-US" sz="1900" kern="1200" dirty="0"/>
        </a:p>
      </dsp:txBody>
      <dsp:txXfrm>
        <a:off x="815427" y="3531646"/>
        <a:ext cx="5767127" cy="705997"/>
      </dsp:txXfrm>
    </dsp:sp>
    <dsp:sp modelId="{32CB5EEC-2AFD-4AFE-A36F-1790785522BC}">
      <dsp:nvSpPr>
        <dsp:cNvPr id="0" name=""/>
        <dsp:cNvSpPr/>
      </dsp:nvSpPr>
      <dsp:spPr>
        <a:xfrm>
          <a:off x="0" y="4414143"/>
          <a:ext cx="6582555" cy="70599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BD68435-55D2-450C-91C6-D0868CF40AF9}">
      <dsp:nvSpPr>
        <dsp:cNvPr id="0" name=""/>
        <dsp:cNvSpPr/>
      </dsp:nvSpPr>
      <dsp:spPr>
        <a:xfrm>
          <a:off x="213564" y="4572992"/>
          <a:ext cx="388298" cy="388298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EA9B57D-DE3A-45C8-8037-BF0CC5E89874}">
      <dsp:nvSpPr>
        <dsp:cNvPr id="0" name=""/>
        <dsp:cNvSpPr/>
      </dsp:nvSpPr>
      <dsp:spPr>
        <a:xfrm>
          <a:off x="815427" y="4414143"/>
          <a:ext cx="5767127" cy="7059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718" tIns="74718" rIns="74718" bIns="7471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kern="1200"/>
            <a:t>Conclusiones</a:t>
          </a:r>
          <a:endParaRPr lang="en-US" sz="1900" kern="1200"/>
        </a:p>
      </dsp:txBody>
      <dsp:txXfrm>
        <a:off x="815427" y="4414143"/>
        <a:ext cx="5767127" cy="70599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C31FA9-75FD-487C-B0FB-59604EFB01BB}">
      <dsp:nvSpPr>
        <dsp:cNvPr id="0" name=""/>
        <dsp:cNvSpPr/>
      </dsp:nvSpPr>
      <dsp:spPr>
        <a:xfrm>
          <a:off x="2514599" y="797413"/>
          <a:ext cx="2011680" cy="71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4669C2D3-C289-43C0-AC7A-E9F627EF07C7}">
      <dsp:nvSpPr>
        <dsp:cNvPr id="0" name=""/>
        <dsp:cNvSpPr/>
      </dsp:nvSpPr>
      <dsp:spPr>
        <a:xfrm>
          <a:off x="4646980" y="680541"/>
          <a:ext cx="231343" cy="300619"/>
        </a:xfrm>
        <a:prstGeom prst="chevron">
          <a:avLst>
            <a:gd name="adj" fmla="val 90000"/>
          </a:avLst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1734E34B-9CF9-47D2-9245-188FFC8FD202}">
      <dsp:nvSpPr>
        <dsp:cNvPr id="0" name=""/>
        <dsp:cNvSpPr/>
      </dsp:nvSpPr>
      <dsp:spPr>
        <a:xfrm>
          <a:off x="1496129" y="37127"/>
          <a:ext cx="1520643" cy="1520643"/>
        </a:xfrm>
        <a:prstGeom prst="ellips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dk2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dk2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9529" tIns="59529" rIns="59529" bIns="59529" numCol="1" spcCol="1270" anchor="ctr" anchorCtr="0">
          <a:noAutofit/>
        </a:bodyPr>
        <a:lstStyle/>
        <a:p>
          <a:pPr marL="0" lvl="0" indent="0" algn="ctr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0" kern="1200"/>
            <a:t>1</a:t>
          </a:r>
          <a:endParaRPr lang="en-US" sz="6000" kern="1200" dirty="0"/>
        </a:p>
      </dsp:txBody>
      <dsp:txXfrm>
        <a:off x="1718822" y="259820"/>
        <a:ext cx="1075257" cy="1075257"/>
      </dsp:txXfrm>
    </dsp:sp>
    <dsp:sp modelId="{FD01083C-BDE0-465C-A8D9-465E873A940F}">
      <dsp:nvSpPr>
        <dsp:cNvPr id="0" name=""/>
        <dsp:cNvSpPr/>
      </dsp:nvSpPr>
      <dsp:spPr>
        <a:xfrm>
          <a:off x="0" y="1721927"/>
          <a:ext cx="4526280" cy="2027025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57038" tIns="165100" rIns="357038" bIns="16510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b="0" i="0" kern="1200" dirty="0"/>
            <a:t>- Motor de f</a:t>
          </a:r>
          <a:r>
            <a:rPr lang="es-ES" sz="1600" kern="1200" dirty="0"/>
            <a:t>í</a:t>
          </a:r>
          <a:r>
            <a:rPr lang="es-ES" sz="1600" b="0" i="0" kern="1200" dirty="0"/>
            <a:t>sicas basado en </a:t>
          </a:r>
          <a:r>
            <a:rPr lang="es-ES" sz="1600" b="0" i="1" kern="1200" dirty="0"/>
            <a:t>A-</a:t>
          </a:r>
          <a:r>
            <a:rPr lang="es-ES" sz="1600" b="0" i="1" kern="1200" dirty="0" err="1"/>
            <a:t>Frame</a:t>
          </a:r>
          <a:r>
            <a:rPr lang="es-ES" sz="1600" b="0" i="1" kern="1200" dirty="0"/>
            <a:t> </a:t>
          </a:r>
          <a:r>
            <a:rPr lang="es-ES" sz="1600" b="0" i="0" kern="1200" dirty="0"/>
            <a:t>que replique de modo realista el movimiento aut</a:t>
          </a:r>
          <a:r>
            <a:rPr lang="es-ES" sz="1600" kern="1200" dirty="0"/>
            <a:t>ó</a:t>
          </a:r>
          <a:r>
            <a:rPr lang="es-ES" sz="1600" b="0" i="0" kern="1200" dirty="0"/>
            <a:t>nomo de los robots.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b="0" i="0" kern="1200" dirty="0"/>
            <a:t>- Complementario a </a:t>
          </a:r>
          <a:r>
            <a:rPr lang="es-ES" sz="1600" b="0" i="1" kern="1200" dirty="0"/>
            <a:t>CANNON.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b="0" i="1" kern="1200" dirty="0"/>
            <a:t>- </a:t>
          </a:r>
          <a:r>
            <a:rPr lang="es-ES" sz="1600" b="0" i="0" kern="1200" dirty="0"/>
            <a:t>Robots de distinta masa.</a:t>
          </a:r>
          <a:endParaRPr lang="en-US" sz="1600" kern="1200" dirty="0"/>
        </a:p>
      </dsp:txBody>
      <dsp:txXfrm>
        <a:off x="0" y="2127332"/>
        <a:ext cx="4526280" cy="1621620"/>
      </dsp:txXfrm>
    </dsp:sp>
    <dsp:sp modelId="{14B319FE-E58C-4EC8-8676-BAC36013338F}">
      <dsp:nvSpPr>
        <dsp:cNvPr id="0" name=""/>
        <dsp:cNvSpPr/>
      </dsp:nvSpPr>
      <dsp:spPr>
        <a:xfrm>
          <a:off x="5029199" y="804104"/>
          <a:ext cx="2263140" cy="65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406498E9-0112-48C7-A0EA-BF7CC995A251}">
      <dsp:nvSpPr>
        <dsp:cNvPr id="0" name=""/>
        <dsp:cNvSpPr/>
      </dsp:nvSpPr>
      <dsp:spPr>
        <a:xfrm>
          <a:off x="6532018" y="43815"/>
          <a:ext cx="1520643" cy="1520643"/>
        </a:xfrm>
        <a:prstGeom prst="ellips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dk2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dk2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9009" tIns="59009" rIns="59009" bIns="59009" numCol="1" spcCol="1270" anchor="ctr" anchorCtr="0">
          <a:noAutofit/>
        </a:bodyPr>
        <a:lstStyle/>
        <a:p>
          <a:pPr marL="0" lvl="0" indent="0" algn="ctr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0" kern="1200"/>
            <a:t>2</a:t>
          </a:r>
        </a:p>
      </dsp:txBody>
      <dsp:txXfrm>
        <a:off x="6754711" y="266508"/>
        <a:ext cx="1075257" cy="1075257"/>
      </dsp:txXfrm>
    </dsp:sp>
    <dsp:sp modelId="{0CDB45F4-FEE8-4814-A626-0A3406B5810C}">
      <dsp:nvSpPr>
        <dsp:cNvPr id="0" name=""/>
        <dsp:cNvSpPr/>
      </dsp:nvSpPr>
      <dsp:spPr>
        <a:xfrm>
          <a:off x="5029199" y="1721927"/>
          <a:ext cx="4526280" cy="2027025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57038" tIns="165100" rIns="357038" bIns="16510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1600" b="0" i="0" kern="1200" dirty="0"/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b="0" i="0" kern="1200" dirty="0"/>
            <a:t>- Novedosos ejercicios para la plataforma educativa </a:t>
          </a:r>
          <a:r>
            <a:rPr lang="es-ES" sz="1600" b="0" i="1" kern="1200" dirty="0" err="1"/>
            <a:t>Kibotics</a:t>
          </a:r>
          <a:r>
            <a:rPr lang="es-ES" sz="1600" b="0" i="1" kern="1200" dirty="0"/>
            <a:t> </a:t>
          </a:r>
          <a:r>
            <a:rPr lang="es-ES" sz="1600" b="0" kern="1200" dirty="0"/>
            <a:t>que</a:t>
          </a:r>
          <a:r>
            <a:rPr lang="es-ES" sz="1600" b="0" i="0" kern="1200" dirty="0"/>
            <a:t> aprovechen el nuevo motor de físicas.</a:t>
          </a:r>
          <a:endParaRPr lang="en-US" sz="1600" kern="1200" dirty="0"/>
        </a:p>
      </dsp:txBody>
      <dsp:txXfrm>
        <a:off x="5029199" y="2127332"/>
        <a:ext cx="4526280" cy="16216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LinearArrowProcessNumbered">
  <dgm:title val="Linear Arrow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shape called UpArrowCallout. Also the nodes are connected by an arrow like shape emphasizing the process natur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3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op="equ"/>
      <dgm:constr type="w" for="ch" forName="sibTransComposite" refType="w" refFor="ch" refForName="compositeNode" fact="0"/>
      <dgm:constr type="w" for="des" forName="parTx"/>
      <dgm:constr type="h" for="des" forName="parTx" op="equ"/>
      <dgm:constr type="h" for="des" forName="parSh" op="equ"/>
      <dgm:constr type="w" for="des" forName="nodeText"/>
      <dgm:constr type="h" for="des" forName="nodeText" op="equ"/>
      <dgm:constr type="w" for="des" forName="parSh"/>
      <dgm:constr type="w" for="des" forName="parSh" op="equ"/>
      <dgm:constr type="primFontSz" for="des" forName="parTx" val="26"/>
      <dgm:constr type="primFontSz" for="des" forName="parTx" op="equ"/>
      <dgm:constr type="primFontSz" for="des" forName="parSh" op="equ"/>
      <dgm:constr type="primFontSz" for="des" forName="nodeText" op="equ"/>
      <dgm:constr type="secFontSz" for="des" forName="nodeText" op="equ"/>
      <dgm:constr type="primFontSz" for="des" forName="sibTransNodeCircle" op="equ"/>
      <dgm:constr type="h" for="des" forName="sibTransNodeCircle" op="equ"/>
      <dgm:constr type="w" for="des" forName="sibTransNodeCircle" op="equ"/>
      <dgm:constr type="h" for="des" forName="parTx" refType="primFontSz" refFor="des" refForName="parTx" fact="1.5"/>
      <dgm:constr type="h" for="ch" forName="compositeNode" refType="h"/>
      <dgm:constr type="h" for="des" forName="parSh" refType="w"/>
      <dgm:constr type="h" for="des" forName="nodeText" refType="primFontSz" refFor="des" refForName="parTx" fact="2.1"/>
      <dgm:constr type="h" for="des" forName="parSh" refType="h" refFor="des" refForName="parTx" op="lte" fact="1.2"/>
      <dgm:constr type="h" for="des" forName="parSh" refType="h" refFor="des" refForName="parTx" op="gte" fact="1.2"/>
    </dgm:constrLst>
    <dgm:ruleLst>
      <dgm:rule type="primFontSz" for="des" forName="parSh" val="5" fact="NaN" max="NaN"/>
    </dgm:ruleLst>
    <dgm:forEach name="Name3" axis="ch" ptType="node">
      <dgm:layoutNode name="compositeNode">
        <dgm:alg type="composite"/>
        <dgm:shape xmlns:r="http://schemas.openxmlformats.org/officeDocument/2006/relationships" r:blip="">
          <dgm:adjLst/>
        </dgm:shape>
        <dgm:presOf/>
        <dgm:choose name="Name004">
          <dgm:if name="Name5" axis="self" ptType="node" func="cnt" op="equ" val="0">
            <dgm:constrLst>
              <dgm:constr type="w" for="ch" forName="parTx" refType="w"/>
              <dgm:constr type="w" for="ch" forName="parSh" refType="w" refFor="ch" refForName="parTx"/>
              <dgm:constr type="w" for="ch" forName="nodeText" refType="w" refFor="ch" refForName="parTx"/>
              <dgm:constr type="t" for="ch" forName="nodeText" refType="b" refFor="ch" refForName="parSh"/>
            </dgm:constrLst>
          </dgm:if>
          <dgm:else name="Name6">
            <dgm:constrLst>
              <dgm:constr type="w" for="ch" forName="parTx" refType="w"/>
              <dgm:constr type="w" for="ch" forName="parSh" refType="w" refFor="ch" refForName="parTx"/>
              <dgm:constr type="w" for="ch" forName="nodeText" refType="w" refFor="ch" refForName="parTx" fact="0.9"/>
              <dgm:constr type="t" for="ch" forName="nodeText" refType="b" refFor="ch" refForName="parSh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zOrderOff="1" hideGeom="1">
            <dgm:adjLst/>
          </dgm:shape>
          <dgm:presOf/>
          <dgm:constrLst>
            <dgm:constr type="h" refType="w" op="lte" fact="0.4"/>
            <dgm:constr type="h"/>
          </dgm:constrLst>
          <dgm:ruleLst>
            <dgm:rule type="h" val="INF" fact="NaN" max="NaN"/>
          </dgm:ruleLst>
        </dgm:layoutNode>
        <dgm:layoutNode name="parSh">
          <dgm:alg type="composite"/>
          <dgm:shape xmlns:r="http://schemas.openxmlformats.org/officeDocument/2006/relationships" r:blip="">
            <dgm:adjLst/>
          </dgm:shape>
          <dgm:presOf axis="self" ptType="node"/>
          <dgm:choose name="casesForFirstAndLastNode">
            <dgm:if name="ifFirstNode" axis="self" ptType="node" func="pos" op="equ" val="1">
              <dgm:choose name="removeLineWhenOnlyOneNode">
                <dgm:if name="ifOnlyOneNode" axis="followSib" ptType="node" func="cnt" op="equ" val="0">
                  <dgm:constrLst>
                    <dgm:constr type="h"/>
                    <dgm:constr type="h" for="ch" forName="lineNode" val="0.002"/>
                    <dgm:constr type="w" for="ch" forName="lineNode" refType="w" fact="0"/>
                    <dgm:constr type="w" for="ch" forName="lineArrowNode" refType="w" fact="0"/>
                    <dgm:constr type="h" for="ch" forName="lineArrowNode" refType="h" fact="0"/>
                    <dgm:constr type="ctrY" for="ch" forName="lineNode" refType="ctrY" refFor="ch" refForName="sibTransNodeCircle"/>
                    <dgm:constr type="h" for="ch" forName="sibTransNodeCircle" refType="h" fact="0.9"/>
                    <dgm:constr type="w" for="ch" forName="sibTransNodeCircle" refType="h" refFor="ch" refForName="sibTransNodeCircle"/>
                    <dgm:constr type="ctrX" for="ch" forName="sibTransNodeCircle" refType="w" fact="0.45"/>
                    <dgm:constr type="ctrY" for="ch" forName="sibTransNodeCircle" refType="h" fact="0.25"/>
                    <dgm:constr type="t" for="ch" forName="spacerBetweenCircleAndCallout" refType="b" refFor="ch" refForName="sibTransNodeCircle"/>
                    <dgm:constr type="h" for="ch" forName="spacerBetweenCircleAndCallout" val="4.6"/>
                  </dgm:constrLst>
                </dgm:if>
                <dgm:else name="ifMoreThanOneNode">
                  <dgm:constrLst>
                    <dgm:constr type="h"/>
                    <dgm:constr type="h" for="ch" forName="lineNode" val="0.002"/>
                    <dgm:constr type="w" for="ch" forName="lineNode" refType="w" fact="0.4"/>
                    <dgm:constr type="l" for="ch" forName="lineNode" refType="w" fact="0.5"/>
                    <dgm:constr type="w" for="ch" forName="lineArrowNode" refType="w" fact="0.046"/>
                    <dgm:constr type="h" for="ch" forName="lineArrowNode" refType="h" fact="0.18"/>
                    <dgm:constr type="l" for="ch" forName="lineArrowNode" refType="w" fact="0.924"/>
                    <dgm:constr type="t" for="ch" forName="lineArrowNode" refType="h" fact="0.18"/>
                    <dgm:constr type="ctrY" for="ch" forName="lineNode" refType="ctrY" refFor="ch" refForName="sibTransNodeCircle"/>
                    <dgm:constr type="h" for="ch" forName="sibTransNodeCircle" refType="h" fact="0.9"/>
                    <dgm:constr type="w" for="ch" forName="sibTransNodeCircle" refType="h" refFor="ch" refForName="sibTransNodeCircle"/>
                    <dgm:constr type="ctrX" for="ch" forName="sibTransNodeCircle" refType="w" fact="0.45"/>
                    <dgm:constr type="ctrY" for="ch" forName="sibTransNodeCircle" refType="h" fact="0.25"/>
                    <dgm:constr type="t" for="ch" forName="spacerBetweenCircleAndCallout" refType="b" refFor="ch" refForName="sibTransNodeCircle"/>
                    <dgm:constr type="h" for="ch" forName="spacerBetweenCircleAndCallout" val="4.6"/>
                  </dgm:constrLst>
                </dgm:else>
              </dgm:choose>
            </dgm:if>
            <dgm:if name="ifLastNode" axis="self" ptType="node" func="revPos" op="equ" val="1">
              <dgm:constrLst>
                <dgm:constr type="h"/>
                <dgm:constr type="h" for="ch" forName="lineNode" val="0.002"/>
                <dgm:constr type="w" for="ch" forName="lineNode" refType="w" fact="0.45"/>
                <dgm:constr type="w" for="ch" forName="lineArrowNode" refType="w" fact="0"/>
                <dgm:constr type="h" for="ch" forName="lineArrowNode" refType="h" fact="0"/>
                <dgm:constr type="ctrY" for="ch" forName="lineNode" refType="ctrY" refFor="ch" refForName="sibTransNodeCircle"/>
                <dgm:constr type="h" for="ch" forName="sibTransNodeCircle" refType="h"/>
                <dgm:constr type="w" for="ch" forName="sibTransNodeCircle" refType="h" refFor="ch" refForName="sibTransNodeCircle"/>
                <dgm:constr type="ctrX" for="ch" forName="sibTransNodeCircle" refType="w" fact="0.45"/>
                <dgm:constr type="ctrY" for="ch" forName="sibTransNodeCircle" refType="h" fact="0.25"/>
                <dgm:constr type="t" for="ch" forName="spacerBetweenCircleAndCallout" refType="b" refFor="ch" refForName="sibTransNodeCircle"/>
                <dgm:constr type="h" for="ch" forName="spacerBetweenCircleAndCallout" val="4.6"/>
              </dgm:constrLst>
            </dgm:if>
            <dgm:else name="allOtherNodes">
              <dgm:constrLst>
                <dgm:constr type="h"/>
                <dgm:constr type="h" for="ch" forName="lineNode" val="0.002"/>
                <dgm:constr type="w" for="ch" forName="lineNode" refType="w" fact="0.9"/>
                <dgm:constr type="w" for="ch" forName="lineArrowNode" refType="w" fact="0.046"/>
                <dgm:constr type="h" for="ch" forName="lineArrowNode" refType="h" fact="0.18"/>
                <dgm:constr type="l" for="ch" forName="lineArrowNode" refType="w" fact="0.924"/>
                <dgm:constr type="t" for="ch" forName="lineArrowNode" refType="h" fact="0.18"/>
                <dgm:constr type="ctrY" for="ch" forName="lineNode" refType="ctrY" refFor="ch" refForName="sibTransNodeCircle"/>
                <dgm:constr type="h" for="ch" forName="sibTransNodeCircle" refType="h" fact="0.9"/>
                <dgm:constr type="w" for="ch" forName="sibTransNodeCircle" refType="h" refFor="ch" refForName="sibTransNodeCircle"/>
                <dgm:constr type="ctrX" for="ch" forName="sibTransNodeCircle" refType="w" fact="0.45"/>
                <dgm:constr type="ctrY" for="ch" forName="sibTransNodeCircle" refType="h" fact="0.25"/>
                <dgm:constr type="t" for="ch" forName="spacerBetweenCircleAndCallout" refType="b" refFor="ch" refForName="sibTransNodeCircle"/>
                <dgm:constr type="h" for="ch" forName="spacerBetweenCircleAndCallout" val="4.6"/>
              </dgm:constrLst>
            </dgm:else>
          </dgm:choose>
          <dgm:layoutNode name="lineNode" styleLbl="alignAccFollowNode1">
            <dgm:alg type="sp"/>
            <dgm:shape xmlns:r="http://schemas.openxmlformats.org/officeDocument/2006/relationships" type="rect" r:blip="">
              <dgm:adjLst/>
            </dgm:shape>
            <dgm:presOf/>
            <dgm:constrLst/>
            <dgm:ruleLst/>
          </dgm:layoutNode>
          <dgm:layoutNode name="lineArrowNode" styleLbl="alignAccFollowNode1">
            <dgm:alg type="sp"/>
            <dgm:shape xmlns:r="http://schemas.openxmlformats.org/officeDocument/2006/relationships" type="chevron" r:blip="">
              <dgm:adjLst>
                <dgm:adj idx="1" val="0.9"/>
              </dgm:adjLst>
            </dgm:shape>
            <dgm:presOf/>
            <dgm:ruleLst/>
          </dgm:layoutNode>
          <dgm:forEach name="Name19" axis="followSib" ptType="sibTrans" hideLastTrans="0" cnt="1">
            <dgm:layoutNode name="sibTransNodeCircle" styleLbl="alignNode1">
              <dgm:varLst>
                <dgm:chMax val="0"/>
                <dgm:bulletEnabled/>
              </dgm:varLst>
              <dgm:presOf axis="self" ptType="sibTrans"/>
              <dgm:alg type="tx">
                <dgm:param type="txAnchorVert" val="mid"/>
                <dgm:param type="txAnchorHorzCh" val="ctr"/>
                <dgm:param type="parTxRTLAlign" val="l"/>
              </dgm:alg>
              <dgm:shape xmlns:r="http://schemas.openxmlformats.org/officeDocument/2006/relationships" type="ellipse" r:blip="">
                <dgm:adjLst/>
              </dgm:shape>
              <dgm:constrLst>
                <dgm:constr type="w" refType="h" op="equ"/>
                <dgm:constr type="primFontSz" val="60"/>
                <dgm:constr type="tMarg" refType="w" fact="0.11"/>
                <dgm:constr type="lMarg" refType="w" fact="0.11"/>
                <dgm:constr type="rMarg" refType="w" fact="0.11"/>
                <dgm:constr type="bMarg" refType="w" fact="0.11"/>
              </dgm:constrLst>
              <dgm:ruleLst>
                <dgm:rule type="primFontSz" val="14" fact="NaN" max="NaN"/>
              </dgm:ruleLst>
            </dgm:layoutNode>
            <dgm:layoutNode name="spacerBetweenCircleAndCallout">
              <dgm:varLst/>
              <dgm:presOf/>
              <dgm:alg type="sp"/>
              <dgm:shape xmlns:r="http://schemas.openxmlformats.org/officeDocument/2006/relationships" r:blip="">
                <dgm:adjLst/>
              </dgm:shape>
              <dgm:constrLst/>
              <dgm:ruleLst/>
            </dgm:layoutNode>
          </dgm:forEach>
          <dgm:presOf/>
          <dgm:ruleLst/>
        </dgm:layoutNode>
        <dgm:layoutNode name="nodeText" styleLbl="alignAccFollowNode1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upArrowCallout" r:blip="">
            <dgm:adjLst>
              <dgm:adj idx="1" val="0.5"/>
              <dgm:adj idx="2" val="0.2"/>
              <dgm:adj idx="3" val="0.2"/>
              <dgm:adj idx="4" val="1"/>
            </dgm:adjLst>
          </dgm:shape>
          <dgm:presOf axis="desOrSelf" ptType="node"/>
          <dgm:constrLst>
            <dgm:constr type="secFontSz" val="16"/>
            <dgm:constr type="primFontSz" val="26"/>
            <dgm:constr type="h"/>
            <dgm:constr type="tMarg" val="13"/>
            <dgm:constr type="lMarg" refType="w" fact="0.2236"/>
            <dgm:constr type="rMarg" refType="w" fact="0.2236"/>
            <dgm:constr type="bMarg" val="13"/>
          </dgm:constrLst>
          <dgm:ruleLst>
            <dgm:rule type="secFontSz" val="11" fact="NaN" max="NaN"/>
            <dgm:rule type="primFontSz" val="11" fact="NaN" max="NaN"/>
            <dgm:rule type="h" val="INF" fact="NaN" max="NaN"/>
          </dgm:ruleLst>
        </dgm:layoutNode>
      </dgm:layoutNode>
      <dgm:forEach name="sibTransForEach" axis="followSib" ptType="sibTrans" cnt="1">
        <dgm:layoutNode name="sibTransComposite" styleLbl="alignAccFollowNode1">
          <dgm:alg type="sp"/>
          <dgm:shape xmlns:r="http://schemas.openxmlformats.org/officeDocument/2006/relationships" r:blip="">
            <dgm:adjLst/>
          </dgm:shape>
          <dgm:ruleLst/>
        </dgm:layoutNode>
        <dgm:ruleLst>
          <dgm:rule type="h" val="INF" fact="NaN" max="NaN"/>
        </dgm:ruleLst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10/18/2020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921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10/18/2020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95299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10/18/2020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90582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10/18/2020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44807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10/18/2020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52701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10/18/2020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13934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10/18/2020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16526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10/18/2020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84559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10/18/2020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62772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10/18/2020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91541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10/18/2020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62067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10/18/2020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30735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45" r:id="rId6"/>
    <p:sldLayoutId id="2147483746" r:id="rId7"/>
    <p:sldLayoutId id="2147483747" r:id="rId8"/>
    <p:sldLayoutId id="2147483748" r:id="rId9"/>
    <p:sldLayoutId id="2147483749" r:id="rId10"/>
    <p:sldLayoutId id="2147483750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2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2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2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2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2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youtu.be/BHSE7RKQD4Q" TargetMode="External"/><Relationship Id="rId4" Type="http://schemas.openxmlformats.org/officeDocument/2006/relationships/hyperlink" Target="https://youtu.be/LQk9GLoMIk0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7.png"/><Relationship Id="rId7" Type="http://schemas.openxmlformats.org/officeDocument/2006/relationships/image" Target="../media/image50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hyperlink" Target="https://youtu.be/oxkQZvpcmTU" TargetMode="External"/><Relationship Id="rId4" Type="http://schemas.openxmlformats.org/officeDocument/2006/relationships/image" Target="../media/image48.png"/><Relationship Id="rId9" Type="http://schemas.openxmlformats.org/officeDocument/2006/relationships/image" Target="../media/image5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8mtK8DVkDZo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76kgItpMpGk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jSGI6KJbzTQ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7W-FB3E0B_I" TargetMode="External"/><Relationship Id="rId7" Type="http://schemas.openxmlformats.org/officeDocument/2006/relationships/image" Target="../media/image62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hyperlink" Target="https://www.youtube.com/watch?v=PIJRqBGPeH4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2" name="Rectangle 191">
            <a:extLst>
              <a:ext uri="{FF2B5EF4-FFF2-40B4-BE49-F238E27FC236}">
                <a16:creationId xmlns:a16="http://schemas.microsoft.com/office/drawing/2014/main" id="{4C869C3B-5565-4AAC-86A8-9EB0AB1C65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F38A22B-1360-493B-A5FE-100D598818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8420" y="2495424"/>
            <a:ext cx="10909073" cy="1447062"/>
          </a:xfrm>
        </p:spPr>
        <p:txBody>
          <a:bodyPr>
            <a:normAutofit/>
          </a:bodyPr>
          <a:lstStyle/>
          <a:p>
            <a:pPr algn="ctr"/>
            <a:r>
              <a:rPr lang="es-ES" sz="4000" b="0" i="0" dirty="0">
                <a:effectLst/>
                <a:latin typeface="+mn-lt"/>
              </a:rPr>
              <a:t>Motor de físicas mejorado para simulador robótico basado en tecnolog</a:t>
            </a:r>
            <a:r>
              <a:rPr lang="es-ES" sz="4000" dirty="0">
                <a:latin typeface="+mn-lt"/>
              </a:rPr>
              <a:t>í</a:t>
            </a:r>
            <a:r>
              <a:rPr lang="es-ES" sz="4000" b="0" i="0" dirty="0">
                <a:effectLst/>
                <a:latin typeface="+mn-lt"/>
              </a:rPr>
              <a:t>as web</a:t>
            </a:r>
            <a:endParaRPr lang="es-ES" sz="4000" dirty="0">
              <a:latin typeface="+mn-lt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B9AEE94-8E54-415B-9DA9-F5E4D6C11B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81472" y="4909077"/>
            <a:ext cx="9622971" cy="691312"/>
          </a:xfrm>
        </p:spPr>
        <p:txBody>
          <a:bodyPr>
            <a:noAutofit/>
          </a:bodyPr>
          <a:lstStyle/>
          <a:p>
            <a:pPr algn="ctr">
              <a:lnSpc>
                <a:spcPct val="110000"/>
              </a:lnSpc>
            </a:pPr>
            <a:r>
              <a:rPr lang="es-ES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Trabajo Fin de Grado</a:t>
            </a:r>
          </a:p>
          <a:p>
            <a:pPr algn="ctr">
              <a:lnSpc>
                <a:spcPct val="110000"/>
              </a:lnSpc>
            </a:pPr>
            <a:r>
              <a:rPr lang="es-E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Natalia Monforte Rodríguez</a:t>
            </a:r>
          </a:p>
          <a:p>
            <a:pPr algn="ctr">
              <a:lnSpc>
                <a:spcPct val="110000"/>
              </a:lnSpc>
            </a:pPr>
            <a:r>
              <a:rPr lang="es-E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José María Cañas Plaza</a:t>
            </a:r>
          </a:p>
        </p:txBody>
      </p:sp>
      <p:pic>
        <p:nvPicPr>
          <p:cNvPr id="2050" name="Picture 2" descr="URJC - Quién Manda - Un proyecto de Civio">
            <a:extLst>
              <a:ext uri="{FF2B5EF4-FFF2-40B4-BE49-F238E27FC236}">
                <a16:creationId xmlns:a16="http://schemas.microsoft.com/office/drawing/2014/main" id="{72D6BE02-0656-4B17-9000-8AC457EE4A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306924" y="192826"/>
            <a:ext cx="3578151" cy="1889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3" name="Straight Connector 192">
            <a:extLst>
              <a:ext uri="{FF2B5EF4-FFF2-40B4-BE49-F238E27FC236}">
                <a16:creationId xmlns:a16="http://schemas.microsoft.com/office/drawing/2014/main" id="{F41136EC-EC34-4D08-B5AB-8CE5870B1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752600" y="5415653"/>
            <a:ext cx="86868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4" name="Rectangle 193">
            <a:extLst>
              <a:ext uri="{FF2B5EF4-FFF2-40B4-BE49-F238E27FC236}">
                <a16:creationId xmlns:a16="http://schemas.microsoft.com/office/drawing/2014/main" id="{064CBAAB-7956-4763-9F69-A3FDBF1ACB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7" name="Subtítulo 2">
            <a:extLst>
              <a:ext uri="{FF2B5EF4-FFF2-40B4-BE49-F238E27FC236}">
                <a16:creationId xmlns:a16="http://schemas.microsoft.com/office/drawing/2014/main" id="{75618B6F-5CB2-4E96-974E-E0E1AAE67883}"/>
              </a:ext>
            </a:extLst>
          </p:cNvPr>
          <p:cNvSpPr txBox="1">
            <a:spLocks/>
          </p:cNvSpPr>
          <p:nvPr/>
        </p:nvSpPr>
        <p:spPr>
          <a:xfrm>
            <a:off x="10119360" y="5987465"/>
            <a:ext cx="1963643" cy="457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2400" kern="1200" cap="all" spc="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</a:pPr>
            <a:r>
              <a:rPr lang="es-ES" sz="15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Octubre 2020</a:t>
            </a:r>
          </a:p>
        </p:txBody>
      </p:sp>
    </p:spTree>
    <p:extLst>
      <p:ext uri="{BB962C8B-B14F-4D97-AF65-F5344CB8AC3E}">
        <p14:creationId xmlns:p14="http://schemas.microsoft.com/office/powerpoint/2010/main" val="3193651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BC1C261-5FBB-462B-9483-970FA65DE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507352"/>
            <a:ext cx="10058400" cy="359169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8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Herramientas</a:t>
            </a:r>
            <a:endParaRPr lang="en-US" sz="8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87525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n 19">
            <a:extLst>
              <a:ext uri="{FF2B5EF4-FFF2-40B4-BE49-F238E27FC236}">
                <a16:creationId xmlns:a16="http://schemas.microsoft.com/office/drawing/2014/main" id="{3BF2DF72-F9A4-47EE-BEF6-9982E2715D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2" y="813693"/>
            <a:ext cx="3683111" cy="1252257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112839B5-6527-4FE1-B5CA-71D5FFC47C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2752928"/>
            <a:ext cx="7566298" cy="7599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89B37F3-721E-4809-A50E-9EE306404E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46483" y="0"/>
            <a:ext cx="73152" cy="278892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DD2FFA8-598F-4575-BE0A-0B4A7B6DCB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3132" y="147160"/>
            <a:ext cx="1859670" cy="2262279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8766AD0B-115F-42B5-B0D2-9A24048D90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014" y="3172416"/>
            <a:ext cx="2414016" cy="3017520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6F32C1A4-2AC7-48CB-9AB7-B80470C0FD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3627" y="2779776"/>
            <a:ext cx="73152" cy="407822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9C2CB7D3-72E5-447E-99FE-519BB52D7D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27440" y="2934875"/>
            <a:ext cx="3641854" cy="3385160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BE12D8E2-6088-4997-A8C6-1794DA9E1D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66813" y="0"/>
            <a:ext cx="7315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2265FD74-3A75-4FD6-B3CF-FD145117D3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77587" y="275102"/>
            <a:ext cx="3025375" cy="3312786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FAF10F47-1605-47C5-AE58-9062909AD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66299" y="3862989"/>
            <a:ext cx="4625702" cy="731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D7160154-0B60-4FDA-B7B0-2AD9FBB633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11222" y="4099470"/>
            <a:ext cx="2438414" cy="2227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9624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BC1C261-5FBB-462B-9483-970FA65DE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507352"/>
            <a:ext cx="10058400" cy="359169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8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Mejora de las físicas en </a:t>
            </a:r>
            <a:r>
              <a:rPr lang="en-US" sz="80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WebSim</a:t>
            </a:r>
            <a:endParaRPr lang="en-US" sz="8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80003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C926A2-9E52-409E-A2BD-F511A4F10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/>
              <a:t>Estudios previos: motor de físicas por defecto en </a:t>
            </a:r>
            <a:r>
              <a:rPr lang="es-ES" i="1" dirty="0"/>
              <a:t>A-</a:t>
            </a:r>
            <a:r>
              <a:rPr lang="es-ES" i="1" dirty="0" err="1"/>
              <a:t>Frame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197262E-B057-4917-90A6-355E98A60B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0120" y="1954756"/>
            <a:ext cx="10271760" cy="441959"/>
          </a:xfrm>
        </p:spPr>
        <p:txBody>
          <a:bodyPr>
            <a:normAutofit fontScale="25000" lnSpcReduction="20000"/>
          </a:bodyPr>
          <a:lstStyle/>
          <a:p>
            <a:pPr lvl="1"/>
            <a:r>
              <a:rPr lang="es-ES" sz="8000" i="1" dirty="0"/>
              <a:t>CANNON </a:t>
            </a:r>
            <a:r>
              <a:rPr lang="es-ES" sz="8000" dirty="0"/>
              <a:t>es el motor por defecto de </a:t>
            </a:r>
            <a:r>
              <a:rPr lang="es-ES" sz="8000" i="1" dirty="0"/>
              <a:t>A-</a:t>
            </a:r>
            <a:r>
              <a:rPr lang="es-ES" sz="8000" i="1" dirty="0" err="1"/>
              <a:t>Frame</a:t>
            </a:r>
            <a:endParaRPr lang="es-ES" sz="8000" i="1" dirty="0"/>
          </a:p>
          <a:p>
            <a:pPr marL="201168" lvl="1" indent="0">
              <a:buNone/>
            </a:pPr>
            <a:endParaRPr lang="es-ES" dirty="0"/>
          </a:p>
          <a:p>
            <a:pPr lvl="1"/>
            <a:endParaRPr lang="es-ES" dirty="0"/>
          </a:p>
          <a:p>
            <a:pPr lvl="1"/>
            <a:endParaRPr lang="es-ES" sz="8000" dirty="0"/>
          </a:p>
          <a:p>
            <a:pPr marL="201168" lvl="1" indent="0">
              <a:buNone/>
            </a:pPr>
            <a:r>
              <a:rPr lang="es-ES" sz="8000" b="1" dirty="0"/>
              <a:t>      </a:t>
            </a:r>
            <a:r>
              <a:rPr lang="es-ES" sz="8000" dirty="0"/>
              <a:t>    </a:t>
            </a:r>
            <a:endParaRPr lang="es-ES" dirty="0"/>
          </a:p>
          <a:p>
            <a:pPr marL="201168" lvl="1" indent="0">
              <a:buNone/>
            </a:pPr>
            <a:endParaRPr lang="es-ES" dirty="0"/>
          </a:p>
          <a:p>
            <a:endParaRPr lang="es-ES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6CA32A91-708B-4989-8480-DE12744AC7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9143" y="2937407"/>
            <a:ext cx="2874674" cy="1676893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34457FC8-C4CE-46F5-8A11-EB5CF12A22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3556" y="4662442"/>
            <a:ext cx="2960257" cy="1712890"/>
          </a:xfrm>
          <a:prstGeom prst="rect">
            <a:avLst/>
          </a:prstGeom>
        </p:spPr>
      </p:pic>
      <p:sp>
        <p:nvSpPr>
          <p:cNvPr id="12" name="Marcador de contenido 2">
            <a:extLst>
              <a:ext uri="{FF2B5EF4-FFF2-40B4-BE49-F238E27FC236}">
                <a16:creationId xmlns:a16="http://schemas.microsoft.com/office/drawing/2014/main" id="{8B21727F-06B0-4889-8AC5-3119246300C4}"/>
              </a:ext>
            </a:extLst>
          </p:cNvPr>
          <p:cNvSpPr txBox="1">
            <a:spLocks/>
          </p:cNvSpPr>
          <p:nvPr/>
        </p:nvSpPr>
        <p:spPr>
          <a:xfrm>
            <a:off x="5227770" y="2476529"/>
            <a:ext cx="2164196" cy="441959"/>
          </a:xfrm>
          <a:prstGeom prst="rect">
            <a:avLst/>
          </a:prstGeom>
        </p:spPr>
        <p:txBody>
          <a:bodyPr vert="horz" lIns="0" tIns="45720" rIns="0" bIns="45720" rtlCol="0">
            <a:normAutofit fontScale="85000" lnSpcReduction="20000"/>
          </a:bodyPr>
          <a:lstStyle>
            <a:lvl1pPr marL="91440" indent="-9144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01168" lvl="1" indent="0">
              <a:buNone/>
            </a:pPr>
            <a:r>
              <a:rPr lang="es-ES" sz="2200" b="1" dirty="0"/>
              <a:t>Colisiones</a:t>
            </a:r>
          </a:p>
          <a:p>
            <a:pPr marL="201168" lvl="1" indent="0">
              <a:buFont typeface="Calibri" pitchFamily="34" charset="0"/>
              <a:buNone/>
            </a:pPr>
            <a:endParaRPr lang="es-ES" dirty="0"/>
          </a:p>
          <a:p>
            <a:pPr lvl="1"/>
            <a:endParaRPr lang="es-ES" dirty="0"/>
          </a:p>
          <a:p>
            <a:pPr lvl="1"/>
            <a:endParaRPr lang="es-ES" dirty="0"/>
          </a:p>
          <a:p>
            <a:pPr lvl="1"/>
            <a:endParaRPr lang="es-ES" dirty="0"/>
          </a:p>
          <a:p>
            <a:pPr lvl="1"/>
            <a:endParaRPr lang="es-ES" dirty="0"/>
          </a:p>
          <a:p>
            <a:pPr lvl="1"/>
            <a:endParaRPr lang="es-ES" dirty="0"/>
          </a:p>
          <a:p>
            <a:pPr marL="201168" lvl="1" indent="0">
              <a:buFont typeface="Calibri" pitchFamily="34" charset="0"/>
              <a:buNone/>
            </a:pPr>
            <a:endParaRPr lang="es-ES" dirty="0"/>
          </a:p>
          <a:p>
            <a:endParaRPr lang="es-ES" dirty="0"/>
          </a:p>
        </p:txBody>
      </p:sp>
      <p:sp>
        <p:nvSpPr>
          <p:cNvPr id="14" name="Marcador de contenido 2">
            <a:extLst>
              <a:ext uri="{FF2B5EF4-FFF2-40B4-BE49-F238E27FC236}">
                <a16:creationId xmlns:a16="http://schemas.microsoft.com/office/drawing/2014/main" id="{3E14950F-1E13-4039-A6AD-B2461ADB4016}"/>
              </a:ext>
            </a:extLst>
          </p:cNvPr>
          <p:cNvSpPr txBox="1">
            <a:spLocks/>
          </p:cNvSpPr>
          <p:nvPr/>
        </p:nvSpPr>
        <p:spPr>
          <a:xfrm>
            <a:off x="3530500" y="2613753"/>
            <a:ext cx="2164196" cy="441959"/>
          </a:xfrm>
          <a:prstGeom prst="rect">
            <a:avLst/>
          </a:prstGeom>
        </p:spPr>
        <p:txBody>
          <a:bodyPr vert="horz" lIns="0" tIns="45720" rIns="0" bIns="45720" rtlCol="0">
            <a:normAutofit lnSpcReduction="10000"/>
          </a:bodyPr>
          <a:lstStyle>
            <a:lvl1pPr marL="91440" indent="-9144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01168" lvl="1" indent="0">
              <a:buFont typeface="Calibri" pitchFamily="34" charset="0"/>
              <a:buNone/>
            </a:pPr>
            <a:endParaRPr lang="es-ES" dirty="0"/>
          </a:p>
          <a:p>
            <a:pPr lvl="1"/>
            <a:endParaRPr lang="es-ES" dirty="0"/>
          </a:p>
          <a:p>
            <a:pPr lvl="1"/>
            <a:endParaRPr lang="es-ES" dirty="0"/>
          </a:p>
          <a:p>
            <a:pPr lvl="1"/>
            <a:endParaRPr lang="es-ES" dirty="0"/>
          </a:p>
          <a:p>
            <a:pPr lvl="1"/>
            <a:endParaRPr lang="es-ES" dirty="0"/>
          </a:p>
          <a:p>
            <a:pPr lvl="1"/>
            <a:endParaRPr lang="es-ES" dirty="0"/>
          </a:p>
          <a:p>
            <a:pPr marL="201168" lvl="1" indent="0">
              <a:buFont typeface="Calibri" pitchFamily="34" charset="0"/>
              <a:buNone/>
            </a:pPr>
            <a:endParaRPr lang="es-ES" dirty="0"/>
          </a:p>
          <a:p>
            <a:endParaRPr lang="es-ES" dirty="0"/>
          </a:p>
        </p:txBody>
      </p:sp>
      <p:sp>
        <p:nvSpPr>
          <p:cNvPr id="16" name="Marcador de contenido 2">
            <a:extLst>
              <a:ext uri="{FF2B5EF4-FFF2-40B4-BE49-F238E27FC236}">
                <a16:creationId xmlns:a16="http://schemas.microsoft.com/office/drawing/2014/main" id="{6AD25B3C-5CB8-42B0-8C78-66F79130A253}"/>
              </a:ext>
            </a:extLst>
          </p:cNvPr>
          <p:cNvSpPr txBox="1">
            <a:spLocks/>
          </p:cNvSpPr>
          <p:nvPr/>
        </p:nvSpPr>
        <p:spPr>
          <a:xfrm>
            <a:off x="3520030" y="3151822"/>
            <a:ext cx="2164196" cy="441959"/>
          </a:xfrm>
          <a:prstGeom prst="rect">
            <a:avLst/>
          </a:prstGeom>
        </p:spPr>
        <p:txBody>
          <a:bodyPr vert="horz" lIns="0" tIns="45720" rIns="0" bIns="45720" rtlCol="0">
            <a:normAutofit lnSpcReduction="10000"/>
          </a:bodyPr>
          <a:lstStyle>
            <a:lvl1pPr marL="91440" indent="-9144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01168" lvl="1" indent="0">
              <a:buFont typeface="Calibri" pitchFamily="34" charset="0"/>
              <a:buNone/>
            </a:pPr>
            <a:endParaRPr lang="es-ES" dirty="0"/>
          </a:p>
          <a:p>
            <a:pPr lvl="1"/>
            <a:endParaRPr lang="es-ES" dirty="0"/>
          </a:p>
          <a:p>
            <a:pPr lvl="1"/>
            <a:endParaRPr lang="es-ES" dirty="0"/>
          </a:p>
          <a:p>
            <a:pPr lvl="1"/>
            <a:endParaRPr lang="es-ES" dirty="0"/>
          </a:p>
          <a:p>
            <a:pPr lvl="1"/>
            <a:endParaRPr lang="es-ES" dirty="0"/>
          </a:p>
          <a:p>
            <a:pPr lvl="1"/>
            <a:endParaRPr lang="es-ES" dirty="0"/>
          </a:p>
          <a:p>
            <a:pPr marL="201168" lvl="1" indent="0">
              <a:buFont typeface="Calibri" pitchFamily="34" charset="0"/>
              <a:buNone/>
            </a:pPr>
            <a:endParaRPr lang="es-ES" dirty="0"/>
          </a:p>
          <a:p>
            <a:endParaRPr lang="es-ES" dirty="0"/>
          </a:p>
        </p:txBody>
      </p:sp>
      <p:sp>
        <p:nvSpPr>
          <p:cNvPr id="18" name="Marcador de contenido 2">
            <a:extLst>
              <a:ext uri="{FF2B5EF4-FFF2-40B4-BE49-F238E27FC236}">
                <a16:creationId xmlns:a16="http://schemas.microsoft.com/office/drawing/2014/main" id="{AF545427-C594-4535-9B43-F5F18955263C}"/>
              </a:ext>
            </a:extLst>
          </p:cNvPr>
          <p:cNvSpPr txBox="1">
            <a:spLocks/>
          </p:cNvSpPr>
          <p:nvPr/>
        </p:nvSpPr>
        <p:spPr>
          <a:xfrm>
            <a:off x="9385440" y="1403920"/>
            <a:ext cx="2164196" cy="441959"/>
          </a:xfrm>
          <a:prstGeom prst="rect">
            <a:avLst/>
          </a:prstGeom>
        </p:spPr>
        <p:txBody>
          <a:bodyPr vert="horz" lIns="0" tIns="45720" rIns="0" bIns="45720" rtlCol="0">
            <a:normAutofit fontScale="25000" lnSpcReduction="20000"/>
          </a:bodyPr>
          <a:lstStyle>
            <a:lvl1pPr marL="91440" indent="-9144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01168" lvl="1" indent="0">
              <a:buFont typeface="Calibri" pitchFamily="34" charset="0"/>
              <a:buNone/>
            </a:pPr>
            <a:endParaRPr lang="es-ES" dirty="0"/>
          </a:p>
          <a:p>
            <a:pPr lvl="1"/>
            <a:endParaRPr lang="es-ES" dirty="0"/>
          </a:p>
          <a:p>
            <a:pPr lvl="1"/>
            <a:endParaRPr lang="es-ES" dirty="0"/>
          </a:p>
          <a:p>
            <a:pPr lvl="1"/>
            <a:endParaRPr lang="es-ES" dirty="0"/>
          </a:p>
          <a:p>
            <a:pPr lvl="1"/>
            <a:endParaRPr lang="es-ES" dirty="0"/>
          </a:p>
          <a:p>
            <a:pPr lvl="1"/>
            <a:endParaRPr lang="es-ES" dirty="0"/>
          </a:p>
          <a:p>
            <a:pPr marL="201168" lvl="1" indent="0">
              <a:buFont typeface="Calibri" pitchFamily="34" charset="0"/>
              <a:buNone/>
            </a:pPr>
            <a:endParaRPr lang="es-ES" dirty="0"/>
          </a:p>
          <a:p>
            <a:r>
              <a:rPr lang="es-ES" sz="8000" b="1" dirty="0"/>
              <a:t>Fricción</a:t>
            </a:r>
            <a:endParaRPr lang="es-ES" b="1" dirty="0"/>
          </a:p>
        </p:txBody>
      </p:sp>
      <p:sp>
        <p:nvSpPr>
          <p:cNvPr id="20" name="Marcador de contenido 2">
            <a:extLst>
              <a:ext uri="{FF2B5EF4-FFF2-40B4-BE49-F238E27FC236}">
                <a16:creationId xmlns:a16="http://schemas.microsoft.com/office/drawing/2014/main" id="{949C638C-3C97-42F8-88B6-E07867A4CCAA}"/>
              </a:ext>
            </a:extLst>
          </p:cNvPr>
          <p:cNvSpPr txBox="1">
            <a:spLocks/>
          </p:cNvSpPr>
          <p:nvPr/>
        </p:nvSpPr>
        <p:spPr>
          <a:xfrm>
            <a:off x="4314530" y="2661895"/>
            <a:ext cx="2164196" cy="441959"/>
          </a:xfrm>
          <a:prstGeom prst="rect">
            <a:avLst/>
          </a:prstGeom>
        </p:spPr>
        <p:txBody>
          <a:bodyPr vert="horz" lIns="0" tIns="45720" rIns="0" bIns="45720" rtlCol="0">
            <a:normAutofit lnSpcReduction="10000"/>
          </a:bodyPr>
          <a:lstStyle>
            <a:lvl1pPr marL="91440" indent="-9144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01168" lvl="1" indent="0">
              <a:buFont typeface="Calibri" pitchFamily="34" charset="0"/>
              <a:buNone/>
            </a:pPr>
            <a:endParaRPr lang="es-ES" dirty="0"/>
          </a:p>
          <a:p>
            <a:pPr lvl="1"/>
            <a:endParaRPr lang="es-ES" dirty="0"/>
          </a:p>
          <a:p>
            <a:pPr lvl="1"/>
            <a:endParaRPr lang="es-ES" dirty="0"/>
          </a:p>
          <a:p>
            <a:pPr lvl="1"/>
            <a:endParaRPr lang="es-ES" dirty="0"/>
          </a:p>
          <a:p>
            <a:pPr lvl="1"/>
            <a:endParaRPr lang="es-ES" dirty="0"/>
          </a:p>
          <a:p>
            <a:pPr lvl="1"/>
            <a:endParaRPr lang="es-ES" dirty="0"/>
          </a:p>
          <a:p>
            <a:pPr marL="201168" lvl="1" indent="0">
              <a:buFont typeface="Calibri" pitchFamily="34" charset="0"/>
              <a:buNone/>
            </a:pPr>
            <a:endParaRPr lang="es-ES" dirty="0"/>
          </a:p>
          <a:p>
            <a:endParaRPr lang="es-ES" dirty="0"/>
          </a:p>
        </p:txBody>
      </p:sp>
      <p:sp>
        <p:nvSpPr>
          <p:cNvPr id="22" name="Marcador de contenido 2">
            <a:extLst>
              <a:ext uri="{FF2B5EF4-FFF2-40B4-BE49-F238E27FC236}">
                <a16:creationId xmlns:a16="http://schemas.microsoft.com/office/drawing/2014/main" id="{7AE75E9E-53BE-4924-89BB-B0A7B3A55B19}"/>
              </a:ext>
            </a:extLst>
          </p:cNvPr>
          <p:cNvSpPr txBox="1">
            <a:spLocks/>
          </p:cNvSpPr>
          <p:nvPr/>
        </p:nvSpPr>
        <p:spPr>
          <a:xfrm>
            <a:off x="1441738" y="2495448"/>
            <a:ext cx="2164196" cy="441959"/>
          </a:xfrm>
          <a:prstGeom prst="rect">
            <a:avLst/>
          </a:prstGeom>
        </p:spPr>
        <p:txBody>
          <a:bodyPr vert="horz" lIns="0" tIns="45720" rIns="0" bIns="45720" rtlCol="0">
            <a:normAutofit fontScale="85000" lnSpcReduction="20000"/>
          </a:bodyPr>
          <a:lstStyle>
            <a:lvl1pPr marL="91440" indent="-9144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01168" lvl="1" indent="0">
              <a:buNone/>
            </a:pPr>
            <a:r>
              <a:rPr lang="es-ES" sz="2200" b="1" dirty="0"/>
              <a:t>Gravedad</a:t>
            </a:r>
          </a:p>
          <a:p>
            <a:pPr marL="201168" lvl="1" indent="0">
              <a:buFont typeface="Calibri" pitchFamily="34" charset="0"/>
              <a:buNone/>
            </a:pPr>
            <a:endParaRPr lang="es-ES" dirty="0"/>
          </a:p>
          <a:p>
            <a:pPr lvl="1"/>
            <a:endParaRPr lang="es-ES" dirty="0"/>
          </a:p>
          <a:p>
            <a:pPr lvl="1"/>
            <a:endParaRPr lang="es-ES" dirty="0"/>
          </a:p>
          <a:p>
            <a:pPr lvl="1"/>
            <a:endParaRPr lang="es-ES" dirty="0"/>
          </a:p>
          <a:p>
            <a:pPr lvl="1"/>
            <a:endParaRPr lang="es-ES" dirty="0"/>
          </a:p>
          <a:p>
            <a:pPr lvl="1"/>
            <a:endParaRPr lang="es-ES" dirty="0"/>
          </a:p>
          <a:p>
            <a:pPr marL="201168" lvl="1" indent="0">
              <a:buFont typeface="Calibri" pitchFamily="34" charset="0"/>
              <a:buNone/>
            </a:pPr>
            <a:endParaRPr lang="es-ES" dirty="0"/>
          </a:p>
          <a:p>
            <a:endParaRPr lang="es-ES" dirty="0"/>
          </a:p>
        </p:txBody>
      </p:sp>
      <p:pic>
        <p:nvPicPr>
          <p:cNvPr id="24" name="Imagen 23">
            <a:extLst>
              <a:ext uri="{FF2B5EF4-FFF2-40B4-BE49-F238E27FC236}">
                <a16:creationId xmlns:a16="http://schemas.microsoft.com/office/drawing/2014/main" id="{1DFE72E9-2777-463D-B40B-7C2C4DE395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632" y="3154934"/>
            <a:ext cx="3372588" cy="2781438"/>
          </a:xfrm>
          <a:prstGeom prst="rect">
            <a:avLst/>
          </a:prstGeom>
        </p:spPr>
      </p:pic>
      <p:pic>
        <p:nvPicPr>
          <p:cNvPr id="26" name="Imagen 25">
            <a:extLst>
              <a:ext uri="{FF2B5EF4-FFF2-40B4-BE49-F238E27FC236}">
                <a16:creationId xmlns:a16="http://schemas.microsoft.com/office/drawing/2014/main" id="{E9153E61-0DAF-491B-AEA5-B56BBCDBD7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08624" y="3151822"/>
            <a:ext cx="3372588" cy="2848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9117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3BCCAE5-A35B-4B66-A4A7-E23C34A40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4890F6B-EA7F-4A77-8067-006C4CF123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2952" y="302616"/>
            <a:ext cx="10366408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800" dirty="0"/>
              <a:t>Motor de </a:t>
            </a:r>
            <a:r>
              <a:rPr lang="en-US" sz="3800" dirty="0" err="1"/>
              <a:t>físicas</a:t>
            </a:r>
            <a:r>
              <a:rPr lang="en-US" sz="3800" dirty="0"/>
              <a:t> actual para robots </a:t>
            </a:r>
            <a:r>
              <a:rPr lang="en-US" sz="3800" dirty="0" err="1"/>
              <a:t>en</a:t>
            </a:r>
            <a:r>
              <a:rPr lang="en-US" sz="3800" dirty="0"/>
              <a:t> </a:t>
            </a:r>
            <a:r>
              <a:rPr lang="en-US" sz="3800" i="1" dirty="0" err="1"/>
              <a:t>WebSim</a:t>
            </a:r>
            <a:endParaRPr lang="en-US" sz="3800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987BDFB-DE64-4B56-B44F-45FAE19FA9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5846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ítulo 1">
            <a:extLst>
              <a:ext uri="{FF2B5EF4-FFF2-40B4-BE49-F238E27FC236}">
                <a16:creationId xmlns:a16="http://schemas.microsoft.com/office/drawing/2014/main" id="{2123AC51-FCF7-4776-A6CA-016B0CCFC735}"/>
              </a:ext>
            </a:extLst>
          </p:cNvPr>
          <p:cNvSpPr txBox="1">
            <a:spLocks/>
          </p:cNvSpPr>
          <p:nvPr/>
        </p:nvSpPr>
        <p:spPr>
          <a:xfrm>
            <a:off x="121922" y="3030241"/>
            <a:ext cx="6393177" cy="2547599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i="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1700" dirty="0">
                <a:latin typeface="+mn-lt"/>
                <a:ea typeface="+mn-ea"/>
                <a:cs typeface="+mn-cs"/>
              </a:rPr>
              <a:t>No </a:t>
            </a:r>
            <a:r>
              <a:rPr lang="en-US" sz="1700" dirty="0" err="1">
                <a:latin typeface="+mn-lt"/>
                <a:ea typeface="+mn-ea"/>
                <a:cs typeface="+mn-cs"/>
              </a:rPr>
              <a:t>recrea</a:t>
            </a:r>
            <a:r>
              <a:rPr lang="en-US" sz="1700" dirty="0">
                <a:latin typeface="+mn-lt"/>
                <a:ea typeface="+mn-ea"/>
                <a:cs typeface="+mn-cs"/>
              </a:rPr>
              <a:t> un </a:t>
            </a:r>
            <a:r>
              <a:rPr lang="en-US" sz="1700" dirty="0" err="1">
                <a:latin typeface="+mn-lt"/>
                <a:ea typeface="+mn-ea"/>
                <a:cs typeface="+mn-cs"/>
              </a:rPr>
              <a:t>movimiento</a:t>
            </a:r>
            <a:r>
              <a:rPr lang="en-US" sz="1700" dirty="0">
                <a:latin typeface="+mn-lt"/>
                <a:ea typeface="+mn-ea"/>
                <a:cs typeface="+mn-cs"/>
              </a:rPr>
              <a:t> </a:t>
            </a:r>
            <a:r>
              <a:rPr lang="en-US" sz="1700" dirty="0" err="1">
                <a:latin typeface="+mn-lt"/>
                <a:ea typeface="+mn-ea"/>
                <a:cs typeface="+mn-cs"/>
              </a:rPr>
              <a:t>realista</a:t>
            </a:r>
            <a:r>
              <a:rPr lang="en-US" sz="1700" dirty="0">
                <a:latin typeface="+mn-lt"/>
                <a:ea typeface="+mn-ea"/>
                <a:cs typeface="+mn-cs"/>
              </a:rPr>
              <a:t>. </a:t>
            </a:r>
          </a:p>
          <a:p>
            <a:pPr marL="285750" indent="-285750">
              <a:spcAft>
                <a:spcPts val="600"/>
              </a:spcAft>
              <a:buFont typeface="Courier New" panose="02070309020205020404" pitchFamily="49" charset="0"/>
              <a:buChar char="o"/>
            </a:pPr>
            <a:endParaRPr lang="en-US" sz="1700" dirty="0">
              <a:latin typeface="+mn-lt"/>
              <a:ea typeface="+mn-ea"/>
              <a:cs typeface="+mn-cs"/>
            </a:endParaRPr>
          </a:p>
          <a:p>
            <a:pPr marL="285750" indent="-285750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1700" dirty="0" err="1">
                <a:latin typeface="+mn-lt"/>
                <a:ea typeface="+mn-ea"/>
                <a:cs typeface="+mn-cs"/>
              </a:rPr>
              <a:t>Modelo</a:t>
            </a:r>
            <a:r>
              <a:rPr lang="en-US" sz="1700" dirty="0">
                <a:latin typeface="+mn-lt"/>
                <a:ea typeface="+mn-ea"/>
                <a:cs typeface="+mn-cs"/>
              </a:rPr>
              <a:t> </a:t>
            </a:r>
            <a:r>
              <a:rPr lang="en-US" sz="1700" dirty="0" err="1">
                <a:latin typeface="+mn-lt"/>
                <a:ea typeface="+mn-ea"/>
                <a:cs typeface="+mn-cs"/>
              </a:rPr>
              <a:t>cinemático</a:t>
            </a:r>
            <a:r>
              <a:rPr lang="en-US" sz="1700" dirty="0">
                <a:latin typeface="+mn-lt"/>
                <a:ea typeface="+mn-ea"/>
                <a:cs typeface="+mn-cs"/>
              </a:rPr>
              <a:t>: los robots </a:t>
            </a:r>
            <a:r>
              <a:rPr lang="en-US" sz="1700" dirty="0" err="1">
                <a:latin typeface="+mn-lt"/>
                <a:ea typeface="+mn-ea"/>
                <a:cs typeface="+mn-cs"/>
              </a:rPr>
              <a:t>adquieren</a:t>
            </a:r>
            <a:r>
              <a:rPr lang="en-US" sz="1700" dirty="0">
                <a:latin typeface="+mn-lt"/>
                <a:ea typeface="+mn-ea"/>
                <a:cs typeface="+mn-cs"/>
              </a:rPr>
              <a:t> </a:t>
            </a:r>
            <a:r>
              <a:rPr lang="en-US" sz="1700" dirty="0" err="1">
                <a:latin typeface="+mn-lt"/>
                <a:ea typeface="+mn-ea"/>
                <a:cs typeface="+mn-cs"/>
              </a:rPr>
              <a:t>instantáneamente</a:t>
            </a:r>
            <a:r>
              <a:rPr lang="en-US" sz="1700" dirty="0">
                <a:latin typeface="+mn-lt"/>
                <a:ea typeface="+mn-ea"/>
                <a:cs typeface="+mn-cs"/>
              </a:rPr>
              <a:t> la </a:t>
            </a:r>
            <a:r>
              <a:rPr lang="en-US" sz="1700" dirty="0" err="1">
                <a:latin typeface="+mn-lt"/>
                <a:ea typeface="+mn-ea"/>
                <a:cs typeface="+mn-cs"/>
              </a:rPr>
              <a:t>velocidad</a:t>
            </a:r>
            <a:r>
              <a:rPr lang="en-US" sz="1700" dirty="0">
                <a:latin typeface="+mn-lt"/>
                <a:ea typeface="+mn-ea"/>
                <a:cs typeface="+mn-cs"/>
              </a:rPr>
              <a:t> ideal.</a:t>
            </a:r>
          </a:p>
          <a:p>
            <a:pPr>
              <a:spcAft>
                <a:spcPts val="600"/>
              </a:spcAft>
            </a:pPr>
            <a:endParaRPr lang="en-US" sz="1700" dirty="0">
              <a:latin typeface="+mn-lt"/>
              <a:ea typeface="+mn-ea"/>
              <a:cs typeface="+mn-cs"/>
            </a:endParaRPr>
          </a:p>
          <a:p>
            <a:pPr marL="285750" indent="-285750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1700" dirty="0" err="1">
                <a:latin typeface="+mn-lt"/>
                <a:ea typeface="+mn-ea"/>
                <a:cs typeface="+mn-cs"/>
              </a:rPr>
              <a:t>Aceleración</a:t>
            </a:r>
            <a:r>
              <a:rPr lang="en-US" sz="1700" dirty="0">
                <a:latin typeface="+mn-lt"/>
                <a:ea typeface="+mn-ea"/>
                <a:cs typeface="+mn-cs"/>
              </a:rPr>
              <a:t> </a:t>
            </a:r>
            <a:r>
              <a:rPr lang="en-US" sz="1700" dirty="0" err="1">
                <a:latin typeface="+mn-lt"/>
                <a:ea typeface="+mn-ea"/>
                <a:cs typeface="+mn-cs"/>
              </a:rPr>
              <a:t>infinita</a:t>
            </a:r>
            <a:r>
              <a:rPr lang="en-US" sz="1700" dirty="0">
                <a:latin typeface="+mn-lt"/>
                <a:ea typeface="+mn-ea"/>
                <a:cs typeface="+mn-cs"/>
              </a:rPr>
              <a:t>.</a:t>
            </a:r>
          </a:p>
          <a:p>
            <a:pPr>
              <a:spcAft>
                <a:spcPts val="600"/>
              </a:spcAft>
              <a:buFont typeface="Calibri" panose="020F0502020204030204" pitchFamily="34" charset="0"/>
            </a:pPr>
            <a:endParaRPr lang="en-US" sz="2400" dirty="0">
              <a:latin typeface="+mn-lt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B06839E-D8C3-4A74-BA2B-3B97E7B2CD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5356A781-FF96-4161-81AD-D8D1DE4AE26C}"/>
              </a:ext>
            </a:extLst>
          </p:cNvPr>
          <p:cNvSpPr txBox="1">
            <a:spLocks/>
          </p:cNvSpPr>
          <p:nvPr/>
        </p:nvSpPr>
        <p:spPr>
          <a:xfrm>
            <a:off x="8219440" y="2576333"/>
            <a:ext cx="3169920" cy="300150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i="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s-ES" dirty="0"/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A2DAAECA-8FCE-464D-816C-71BF2FFE1E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5099" y="2572437"/>
            <a:ext cx="5676901" cy="2866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7584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D411CF-9D36-46F3-9AF4-4E7D0836B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4200" dirty="0"/>
              <a:t>Nuevo motor de físicas complementario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DA1FDC1-0742-4AC9-9DCD-AD723B7964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10058400" cy="3760891"/>
          </a:xfrm>
        </p:spPr>
        <p:txBody>
          <a:bodyPr/>
          <a:lstStyle/>
          <a:p>
            <a:r>
              <a:rPr lang="es-ES" b="1" dirty="0"/>
              <a:t>1. DISEÑO</a:t>
            </a:r>
          </a:p>
          <a:p>
            <a:endParaRPr lang="es-ES" b="1" dirty="0"/>
          </a:p>
          <a:p>
            <a:pPr algn="ctr"/>
            <a:r>
              <a:rPr lang="es-ES" sz="17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Fuerza robot   =   Fuerza autónoma  +  Fuerza gravedad  +  Fuerza fricción</a:t>
            </a:r>
          </a:p>
          <a:p>
            <a:pPr algn="ctr"/>
            <a:endParaRPr lang="es-ES" dirty="0"/>
          </a:p>
          <a:p>
            <a:pPr lvl="1" algn="just"/>
            <a:r>
              <a:rPr lang="es-ES" b="0" i="0" u="sng" dirty="0">
                <a:effectLst/>
              </a:rPr>
              <a:t>Fuerzas gravedad y fricción</a:t>
            </a:r>
            <a:r>
              <a:rPr lang="es-ES" b="0" i="0" dirty="0">
                <a:effectLst/>
              </a:rPr>
              <a:t>: materializadas por </a:t>
            </a:r>
            <a:r>
              <a:rPr lang="es-ES" b="0" i="1" dirty="0">
                <a:effectLst/>
              </a:rPr>
              <a:t>CANNON a</a:t>
            </a:r>
            <a:r>
              <a:rPr lang="es-ES" b="0" i="0" dirty="0">
                <a:effectLst/>
              </a:rPr>
              <a:t> su propio ritmo.</a:t>
            </a:r>
          </a:p>
          <a:p>
            <a:pPr lvl="1" algn="just"/>
            <a:r>
              <a:rPr lang="es-ES" b="0" i="0" u="sng" dirty="0">
                <a:effectLst/>
              </a:rPr>
              <a:t>Fuerza autónoma</a:t>
            </a:r>
            <a:r>
              <a:rPr lang="es-ES" b="0" i="0" dirty="0">
                <a:effectLst/>
              </a:rPr>
              <a:t>: materializada por el motor complementario a </a:t>
            </a:r>
            <a:r>
              <a:rPr lang="es-ES" dirty="0"/>
              <a:t>otro </a:t>
            </a:r>
            <a:r>
              <a:rPr lang="es-ES" b="0" i="0" dirty="0">
                <a:effectLst/>
              </a:rPr>
              <a:t>ritmo y teniendo en cuenta las velocidades deseadas por el cerebro programado.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135999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CEEA790-4F43-4E15-9284-ADD0E41770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CF9FE9E-5162-49D5-8277-855E95837E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-460"/>
            <a:ext cx="91440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3F35CCD-560C-4F8B-ADE0-C5DEB38C60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64"/>
          <a:stretch/>
        </p:blipFill>
        <p:spPr>
          <a:xfrm>
            <a:off x="6496097" y="12038"/>
            <a:ext cx="5511133" cy="638876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1A2B33A-3EE6-43A3-95DC-C5E4930E64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" name="Imagen 2" descr="Diagrama&#10;&#10;Descripción generada automáticamente">
            <a:extLst>
              <a:ext uri="{FF2B5EF4-FFF2-40B4-BE49-F238E27FC236}">
                <a16:creationId xmlns:a16="http://schemas.microsoft.com/office/drawing/2014/main" id="{41CE825E-5944-451E-868A-910D2D1271A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123"/>
          <a:stretch/>
        </p:blipFill>
        <p:spPr>
          <a:xfrm>
            <a:off x="354377" y="207810"/>
            <a:ext cx="5341526" cy="5985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735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Marcador de contenido 2">
            <a:extLst>
              <a:ext uri="{FF2B5EF4-FFF2-40B4-BE49-F238E27FC236}">
                <a16:creationId xmlns:a16="http://schemas.microsoft.com/office/drawing/2014/main" id="{5401C3BF-31C9-42C5-B0BF-439EE83353FB}"/>
              </a:ext>
            </a:extLst>
          </p:cNvPr>
          <p:cNvSpPr txBox="1">
            <a:spLocks/>
          </p:cNvSpPr>
          <p:nvPr/>
        </p:nvSpPr>
        <p:spPr>
          <a:xfrm>
            <a:off x="396240" y="487681"/>
            <a:ext cx="10759440" cy="5381412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b="1" dirty="0"/>
              <a:t>2. MODELO DE FUERZAS</a:t>
            </a:r>
          </a:p>
          <a:p>
            <a:pPr marL="201168" lvl="1" indent="0">
              <a:buNone/>
            </a:pPr>
            <a:endParaRPr lang="es-ES" b="0" i="0" dirty="0">
              <a:effectLst/>
            </a:endParaRPr>
          </a:p>
          <a:p>
            <a:pPr lvl="1"/>
            <a:r>
              <a:rPr lang="es-ES" dirty="0"/>
              <a:t>A</a:t>
            </a:r>
            <a:r>
              <a:rPr lang="es-ES" b="0" i="0" dirty="0">
                <a:effectLst/>
              </a:rPr>
              <a:t> partir de la definición de la masa y el momento de inercia del robot, se calcula la aceleraci</a:t>
            </a:r>
            <a:r>
              <a:rPr lang="es-ES" dirty="0"/>
              <a:t>ó</a:t>
            </a:r>
            <a:r>
              <a:rPr lang="es-ES" b="0" i="0" dirty="0">
                <a:effectLst/>
              </a:rPr>
              <a:t>n a aplicar en el siguiente diferencial de tiempo.</a:t>
            </a:r>
          </a:p>
          <a:p>
            <a:pPr marL="201168" lvl="1" indent="0">
              <a:buNone/>
            </a:pPr>
            <a:endParaRPr lang="es-ES" b="0" i="0" dirty="0">
              <a:effectLst/>
            </a:endParaRPr>
          </a:p>
          <a:p>
            <a:pPr lvl="1"/>
            <a:r>
              <a:rPr lang="es-ES" dirty="0"/>
              <a:t>Esa aceleración determina la evolución de las velocidades y posiciones del robot.</a:t>
            </a:r>
            <a:endParaRPr lang="es-ES" b="0" i="0" dirty="0">
              <a:effectLst/>
            </a:endParaRPr>
          </a:p>
          <a:p>
            <a:pPr marL="201168" lvl="1" indent="0">
              <a:buNone/>
            </a:pPr>
            <a:endParaRPr lang="es-ES" b="0" i="0" dirty="0">
              <a:effectLst/>
            </a:endParaRPr>
          </a:p>
          <a:p>
            <a:pPr lvl="1"/>
            <a:r>
              <a:rPr lang="es-ES" dirty="0"/>
              <a:t>P</a:t>
            </a:r>
            <a:r>
              <a:rPr lang="es-ES" b="0" i="0" dirty="0">
                <a:effectLst/>
              </a:rPr>
              <a:t>arámetros </a:t>
            </a:r>
          </a:p>
          <a:p>
            <a:pPr lvl="4"/>
            <a:r>
              <a:rPr lang="es-ES" b="0" i="0" dirty="0">
                <a:effectLst/>
              </a:rPr>
              <a:t>Fuerza máxima. </a:t>
            </a:r>
          </a:p>
          <a:p>
            <a:pPr lvl="4"/>
            <a:r>
              <a:rPr lang="es-ES" b="0" i="0" dirty="0">
                <a:effectLst/>
              </a:rPr>
              <a:t>Par máximo</a:t>
            </a:r>
            <a:r>
              <a:rPr lang="es-ES" dirty="0"/>
              <a:t>.</a:t>
            </a:r>
          </a:p>
          <a:p>
            <a:pPr lvl="4"/>
            <a:r>
              <a:rPr lang="es-ES" dirty="0"/>
              <a:t>Masa.</a:t>
            </a:r>
            <a:endParaRPr lang="es-ES" b="0" i="0" dirty="0">
              <a:effectLst/>
            </a:endParaRPr>
          </a:p>
          <a:p>
            <a:pPr lvl="4"/>
            <a:r>
              <a:rPr lang="es-ES" b="0" i="0" dirty="0">
                <a:effectLst/>
              </a:rPr>
              <a:t>Momento de inercia. </a:t>
            </a:r>
          </a:p>
          <a:p>
            <a:pPr lvl="4"/>
            <a:r>
              <a:rPr lang="es-ES" b="0" i="0" dirty="0">
                <a:effectLst/>
              </a:rPr>
              <a:t>Velocidad lineal máxima.</a:t>
            </a:r>
          </a:p>
          <a:p>
            <a:pPr lvl="4"/>
            <a:r>
              <a:rPr lang="es-ES" b="0" i="0" dirty="0">
                <a:effectLst/>
              </a:rPr>
              <a:t>Velocidad angular máxima</a:t>
            </a:r>
            <a:r>
              <a:rPr lang="es-ES" dirty="0"/>
              <a:t>.</a:t>
            </a:r>
            <a:r>
              <a:rPr lang="es-ES" b="0" i="0" dirty="0">
                <a:effectLst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59133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Marcador de contenido 2">
            <a:extLst>
              <a:ext uri="{FF2B5EF4-FFF2-40B4-BE49-F238E27FC236}">
                <a16:creationId xmlns:a16="http://schemas.microsoft.com/office/drawing/2014/main" id="{5401C3BF-31C9-42C5-B0BF-439EE83353FB}"/>
              </a:ext>
            </a:extLst>
          </p:cNvPr>
          <p:cNvSpPr txBox="1">
            <a:spLocks/>
          </p:cNvSpPr>
          <p:nvPr/>
        </p:nvSpPr>
        <p:spPr>
          <a:xfrm>
            <a:off x="396240" y="487681"/>
            <a:ext cx="10759440" cy="5381412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b="1" dirty="0"/>
              <a:t>3. CONTROLADOR PD</a:t>
            </a:r>
          </a:p>
          <a:p>
            <a:endParaRPr lang="es-ES" b="1" dirty="0"/>
          </a:p>
          <a:p>
            <a:pPr lvl="1"/>
            <a:r>
              <a:rPr lang="es-ES" b="0" i="0" dirty="0">
                <a:effectLst/>
              </a:rPr>
              <a:t>Traducci</a:t>
            </a:r>
            <a:r>
              <a:rPr lang="es-ES" dirty="0"/>
              <a:t>ó</a:t>
            </a:r>
            <a:r>
              <a:rPr lang="es-ES" b="0" i="0" dirty="0">
                <a:effectLst/>
              </a:rPr>
              <a:t>n de las velocidades </a:t>
            </a:r>
            <a:r>
              <a:rPr lang="es-ES" dirty="0"/>
              <a:t>deseadas</a:t>
            </a:r>
            <a:r>
              <a:rPr lang="es-ES" b="0" i="0" dirty="0">
                <a:effectLst/>
              </a:rPr>
              <a:t> en cada momento del cerebro a la fuerza aut</a:t>
            </a:r>
            <a:r>
              <a:rPr lang="es-ES" dirty="0"/>
              <a:t>ó</a:t>
            </a:r>
            <a:r>
              <a:rPr lang="es-ES" b="0" i="0" dirty="0">
                <a:effectLst/>
              </a:rPr>
              <a:t>noma a aplicar al robot.</a:t>
            </a:r>
          </a:p>
          <a:p>
            <a:pPr lvl="1"/>
            <a:endParaRPr lang="es-ES" dirty="0"/>
          </a:p>
          <a:p>
            <a:pPr marL="544068" lvl="1" indent="-342900">
              <a:buAutoNum type="arabicPeriod"/>
            </a:pPr>
            <a:r>
              <a:rPr lang="es-ES" b="0" i="0" dirty="0">
                <a:effectLst/>
              </a:rPr>
              <a:t>Controlador PD en velocidad del plano horizontal (para drones y robots de suelo)</a:t>
            </a:r>
          </a:p>
          <a:p>
            <a:pPr marL="544068" lvl="1" indent="-342900">
              <a:buAutoNum type="arabicPeriod"/>
            </a:pPr>
            <a:endParaRPr lang="es-ES" b="0" i="0" dirty="0">
              <a:effectLst/>
              <a:latin typeface="Arial" panose="020B0604020202020204" pitchFamily="34" charset="0"/>
            </a:endParaRPr>
          </a:p>
        </p:txBody>
      </p:sp>
      <p:pic>
        <p:nvPicPr>
          <p:cNvPr id="4" name="Imagen 3" descr="Imagen que contiene Diagrama, Carta&#10;&#10;Descripción generada automáticamente">
            <a:extLst>
              <a:ext uri="{FF2B5EF4-FFF2-40B4-BE49-F238E27FC236}">
                <a16:creationId xmlns:a16="http://schemas.microsoft.com/office/drawing/2014/main" id="{7EBF6673-45B6-41E4-950C-FE79EF04CC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0622" y="3268768"/>
            <a:ext cx="6517167" cy="2600325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6D0A2ECF-7156-444E-80B8-B863D3842D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221"/>
          <a:stretch/>
        </p:blipFill>
        <p:spPr>
          <a:xfrm>
            <a:off x="9358056" y="1847849"/>
            <a:ext cx="1351644" cy="1733551"/>
          </a:xfrm>
          <a:prstGeom prst="rect">
            <a:avLst/>
          </a:prstGeom>
        </p:spPr>
      </p:pic>
      <p:sp>
        <p:nvSpPr>
          <p:cNvPr id="12" name="Flecha: a la izquierda y derecha 11">
            <a:extLst>
              <a:ext uri="{FF2B5EF4-FFF2-40B4-BE49-F238E27FC236}">
                <a16:creationId xmlns:a16="http://schemas.microsoft.com/office/drawing/2014/main" id="{60F89070-FF50-4023-B19E-4B621FDA13F4}"/>
              </a:ext>
            </a:extLst>
          </p:cNvPr>
          <p:cNvSpPr/>
          <p:nvPr/>
        </p:nvSpPr>
        <p:spPr>
          <a:xfrm>
            <a:off x="10717530" y="2409825"/>
            <a:ext cx="876300" cy="409575"/>
          </a:xfrm>
          <a:prstGeom prst="left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936704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Marcador de contenido 2">
            <a:extLst>
              <a:ext uri="{FF2B5EF4-FFF2-40B4-BE49-F238E27FC236}">
                <a16:creationId xmlns:a16="http://schemas.microsoft.com/office/drawing/2014/main" id="{5401C3BF-31C9-42C5-B0BF-439EE83353FB}"/>
              </a:ext>
            </a:extLst>
          </p:cNvPr>
          <p:cNvSpPr txBox="1">
            <a:spLocks/>
          </p:cNvSpPr>
          <p:nvPr/>
        </p:nvSpPr>
        <p:spPr>
          <a:xfrm>
            <a:off x="0" y="487681"/>
            <a:ext cx="10759440" cy="5381412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buNone/>
            </a:pPr>
            <a:r>
              <a:rPr lang="es-ES" sz="1700" dirty="0"/>
              <a:t>  2. </a:t>
            </a:r>
            <a:r>
              <a:rPr lang="es-ES" sz="1700" b="0" i="0" dirty="0">
                <a:effectLst/>
              </a:rPr>
              <a:t>Controlador PD en velocidad del eje vertical (para drones)</a:t>
            </a:r>
          </a:p>
          <a:p>
            <a:pPr marL="201168" lvl="1" indent="0">
              <a:buNone/>
            </a:pPr>
            <a:endParaRPr lang="es-ES" dirty="0"/>
          </a:p>
          <a:p>
            <a:pPr marL="201168" lvl="1" indent="0">
              <a:buNone/>
            </a:pPr>
            <a:endParaRPr lang="es-ES" dirty="0"/>
          </a:p>
          <a:p>
            <a:pPr marL="201168" lvl="1" indent="0">
              <a:buNone/>
            </a:pPr>
            <a:endParaRPr lang="es-ES" dirty="0"/>
          </a:p>
          <a:p>
            <a:pPr marL="201168" lvl="1" indent="0">
              <a:buNone/>
            </a:pPr>
            <a:endParaRPr lang="es-ES" dirty="0"/>
          </a:p>
          <a:p>
            <a:pPr marL="201168" lvl="1" indent="0">
              <a:buNone/>
            </a:pPr>
            <a:endParaRPr lang="es-ES" dirty="0"/>
          </a:p>
          <a:p>
            <a:pPr marL="201168" lvl="1" indent="0">
              <a:buNone/>
            </a:pPr>
            <a:endParaRPr lang="es-ES" dirty="0"/>
          </a:p>
          <a:p>
            <a:pPr marL="0">
              <a:buNone/>
            </a:pPr>
            <a:r>
              <a:rPr lang="es-ES" dirty="0"/>
              <a:t>  3</a:t>
            </a:r>
            <a:r>
              <a:rPr lang="es-ES" sz="1700" dirty="0"/>
              <a:t>. </a:t>
            </a:r>
            <a:r>
              <a:rPr lang="es-ES" sz="1700" b="0" i="0" dirty="0">
                <a:effectLst/>
              </a:rPr>
              <a:t>Controlador PD en velocidad angular horizontal (</a:t>
            </a:r>
            <a:r>
              <a:rPr lang="es-ES" sz="1700" b="0" i="0" dirty="0" err="1">
                <a:effectLst/>
              </a:rPr>
              <a:t>yaw</a:t>
            </a:r>
            <a:r>
              <a:rPr lang="es-ES" sz="1700" b="0" i="0" dirty="0">
                <a:effectLst/>
              </a:rPr>
              <a:t>) (para drones y robots de suelo)</a:t>
            </a:r>
          </a:p>
          <a:p>
            <a:pPr marL="201168" lvl="1" indent="0">
              <a:buNone/>
            </a:pPr>
            <a:endParaRPr lang="es-ES" dirty="0">
              <a:latin typeface="Arial" panose="020B0604020202020204" pitchFamily="34" charset="0"/>
            </a:endParaRPr>
          </a:p>
          <a:p>
            <a:pPr marL="201168" lvl="1" indent="0">
              <a:buNone/>
            </a:pPr>
            <a:endParaRPr lang="es-ES" b="0" i="0" dirty="0">
              <a:effectLst/>
              <a:latin typeface="Arial" panose="020B0604020202020204" pitchFamily="34" charset="0"/>
            </a:endParaRPr>
          </a:p>
        </p:txBody>
      </p:sp>
      <p:pic>
        <p:nvPicPr>
          <p:cNvPr id="3" name="Imagen 2" descr="Carta&#10;&#10;Descripción generada automáticamente">
            <a:extLst>
              <a:ext uri="{FF2B5EF4-FFF2-40B4-BE49-F238E27FC236}">
                <a16:creationId xmlns:a16="http://schemas.microsoft.com/office/drawing/2014/main" id="{61116203-CBD8-4A36-8D37-D5ACD231F5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5051" y="1149936"/>
            <a:ext cx="5581897" cy="2149103"/>
          </a:xfrm>
          <a:prstGeom prst="rect">
            <a:avLst/>
          </a:prstGeom>
        </p:spPr>
      </p:pic>
      <p:pic>
        <p:nvPicPr>
          <p:cNvPr id="7" name="Imagen 6" descr="Imagen que contiene Diagrama&#10;&#10;Descripción generada automáticamente">
            <a:extLst>
              <a:ext uri="{FF2B5EF4-FFF2-40B4-BE49-F238E27FC236}">
                <a16:creationId xmlns:a16="http://schemas.microsoft.com/office/drawing/2014/main" id="{DD4422D0-BBE7-4712-8377-5A588A7BEC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9657" y="3871589"/>
            <a:ext cx="5732684" cy="2168927"/>
          </a:xfrm>
          <a:prstGeom prst="rect">
            <a:avLst/>
          </a:prstGeom>
        </p:spPr>
      </p:pic>
      <p:sp>
        <p:nvSpPr>
          <p:cNvPr id="12" name="Flecha: arriba y abajo 11">
            <a:extLst>
              <a:ext uri="{FF2B5EF4-FFF2-40B4-BE49-F238E27FC236}">
                <a16:creationId xmlns:a16="http://schemas.microsoft.com/office/drawing/2014/main" id="{7CB628A3-DCE0-4400-A9CE-73C39207C177}"/>
              </a:ext>
            </a:extLst>
          </p:cNvPr>
          <p:cNvSpPr/>
          <p:nvPr/>
        </p:nvSpPr>
        <p:spPr>
          <a:xfrm>
            <a:off x="7793710" y="197436"/>
            <a:ext cx="428625" cy="952500"/>
          </a:xfrm>
          <a:prstGeom prst="up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63089FF5-2D05-4F4C-9B53-5F0D4E0FA8E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438" t="9929" b="9605"/>
          <a:stretch/>
        </p:blipFill>
        <p:spPr>
          <a:xfrm>
            <a:off x="6457138" y="133350"/>
            <a:ext cx="1336572" cy="1080672"/>
          </a:xfrm>
          <a:prstGeom prst="rect">
            <a:avLst/>
          </a:prstGeom>
        </p:spPr>
      </p:pic>
      <p:sp>
        <p:nvSpPr>
          <p:cNvPr id="15" name="Flecha: curvada hacia la izquierda 14">
            <a:extLst>
              <a:ext uri="{FF2B5EF4-FFF2-40B4-BE49-F238E27FC236}">
                <a16:creationId xmlns:a16="http://schemas.microsoft.com/office/drawing/2014/main" id="{34567830-0363-460D-A8AC-C3FFC09618D3}"/>
              </a:ext>
            </a:extLst>
          </p:cNvPr>
          <p:cNvSpPr/>
          <p:nvPr/>
        </p:nvSpPr>
        <p:spPr>
          <a:xfrm>
            <a:off x="11547571" y="3225138"/>
            <a:ext cx="547599" cy="494801"/>
          </a:xfrm>
          <a:prstGeom prst="curved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333E4ABF-70D9-4304-9BF0-8632F9C707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56394" y="3073489"/>
            <a:ext cx="886778" cy="798100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80A0693E-36DB-4C06-87E5-4AC76E63F7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48527" y="2586037"/>
            <a:ext cx="1228725" cy="168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507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8BDBE5C-BBE9-4E89-BEE5-DEB6EAB87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A680AE7-3F78-4975-9B1D-72715C9D9A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34946"/>
            <a:ext cx="3689094" cy="5055904"/>
          </a:xfrm>
        </p:spPr>
        <p:txBody>
          <a:bodyPr anchor="ctr">
            <a:normAutofit/>
          </a:bodyPr>
          <a:lstStyle/>
          <a:p>
            <a:pPr algn="r"/>
            <a:r>
              <a:rPr lang="es-ES" dirty="0"/>
              <a:t>Índice</a:t>
            </a:r>
            <a:endParaRPr lang="es-E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752F38C-F560-47AA-90AD-209F39C041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791298"/>
            <a:ext cx="0" cy="274320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DFC4168B-AA75-4715-9B96-CF84B170A6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Marcador de contenido 2">
            <a:extLst>
              <a:ext uri="{FF2B5EF4-FFF2-40B4-BE49-F238E27FC236}">
                <a16:creationId xmlns:a16="http://schemas.microsoft.com/office/drawing/2014/main" id="{E9BB2F80-2AFF-4E94-8017-DB27B1EC699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22545084"/>
              </p:ext>
            </p:extLst>
          </p:nvPr>
        </p:nvGraphicFramePr>
        <p:xfrm>
          <a:off x="4976031" y="634947"/>
          <a:ext cx="6582555" cy="51217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726604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Marcador de contenido 2">
            <a:extLst>
              <a:ext uri="{FF2B5EF4-FFF2-40B4-BE49-F238E27FC236}">
                <a16:creationId xmlns:a16="http://schemas.microsoft.com/office/drawing/2014/main" id="{5401C3BF-31C9-42C5-B0BF-439EE83353FB}"/>
              </a:ext>
            </a:extLst>
          </p:cNvPr>
          <p:cNvSpPr txBox="1">
            <a:spLocks/>
          </p:cNvSpPr>
          <p:nvPr/>
        </p:nvSpPr>
        <p:spPr>
          <a:xfrm>
            <a:off x="396240" y="487681"/>
            <a:ext cx="10759440" cy="5381412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01168" lvl="1" indent="0">
              <a:buNone/>
            </a:pPr>
            <a:endParaRPr lang="es-ES" dirty="0">
              <a:latin typeface="Arial" panose="020B0604020202020204" pitchFamily="34" charset="0"/>
            </a:endParaRPr>
          </a:p>
          <a:p>
            <a:pPr marL="201168" lvl="1" indent="0">
              <a:buNone/>
            </a:pPr>
            <a:endParaRPr lang="es-ES" dirty="0">
              <a:latin typeface="Arial" panose="020B0604020202020204" pitchFamily="34" charset="0"/>
            </a:endParaRPr>
          </a:p>
          <a:p>
            <a:pPr marL="201168" lvl="1" indent="0">
              <a:buNone/>
            </a:pPr>
            <a:endParaRPr lang="es-ES" dirty="0">
              <a:latin typeface="Arial" panose="020B0604020202020204" pitchFamily="34" charset="0"/>
            </a:endParaRPr>
          </a:p>
          <a:p>
            <a:pPr marL="201168" lvl="1" indent="0">
              <a:buNone/>
            </a:pPr>
            <a:r>
              <a:rPr lang="es-ES" dirty="0"/>
              <a:t>4. </a:t>
            </a:r>
            <a:r>
              <a:rPr lang="es-ES" b="0" i="0" dirty="0">
                <a:effectLst/>
              </a:rPr>
              <a:t>Controlador PD en posición para la altura (para drones cuando </a:t>
            </a:r>
            <a:r>
              <a:rPr lang="es-ES" b="0" i="0" dirty="0" err="1">
                <a:effectLst/>
              </a:rPr>
              <a:t>Vz</a:t>
            </a:r>
            <a:r>
              <a:rPr lang="es-ES" b="0" i="0" dirty="0">
                <a:effectLst/>
              </a:rPr>
              <a:t> = 0)</a:t>
            </a:r>
          </a:p>
          <a:p>
            <a:pPr marL="201168" lvl="1" indent="0">
              <a:buNone/>
            </a:pPr>
            <a:endParaRPr lang="es-ES" dirty="0">
              <a:latin typeface="Arial" panose="020B0604020202020204" pitchFamily="34" charset="0"/>
            </a:endParaRPr>
          </a:p>
          <a:p>
            <a:pPr marL="201168" lvl="1" indent="0">
              <a:buNone/>
            </a:pPr>
            <a:endParaRPr lang="es-ES" dirty="0">
              <a:latin typeface="Arial" panose="020B0604020202020204" pitchFamily="34" charset="0"/>
            </a:endParaRPr>
          </a:p>
          <a:p>
            <a:pPr marL="201168" lvl="1" indent="0">
              <a:buNone/>
            </a:pPr>
            <a:endParaRPr lang="es-ES" b="0" i="0" dirty="0">
              <a:effectLst/>
              <a:latin typeface="Arial" panose="020B0604020202020204" pitchFamily="34" charset="0"/>
            </a:endParaRPr>
          </a:p>
        </p:txBody>
      </p:sp>
      <p:pic>
        <p:nvPicPr>
          <p:cNvPr id="4" name="Imagen 3" descr="Imagen que contiene Diagrama&#10;&#10;Descripción generada automáticamente">
            <a:extLst>
              <a:ext uri="{FF2B5EF4-FFF2-40B4-BE49-F238E27FC236}">
                <a16:creationId xmlns:a16="http://schemas.microsoft.com/office/drawing/2014/main" id="{37F1873D-5D6F-46CF-87E0-04CB96DDBA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1556" y="2379770"/>
            <a:ext cx="6728888" cy="2696725"/>
          </a:xfrm>
          <a:prstGeom prst="rect">
            <a:avLst/>
          </a:prstGeom>
        </p:spPr>
      </p:pic>
      <p:sp>
        <p:nvSpPr>
          <p:cNvPr id="2" name="Es igual a 1">
            <a:extLst>
              <a:ext uri="{FF2B5EF4-FFF2-40B4-BE49-F238E27FC236}">
                <a16:creationId xmlns:a16="http://schemas.microsoft.com/office/drawing/2014/main" id="{05AA92C9-9DE1-4622-A9E5-9B202004121D}"/>
              </a:ext>
            </a:extLst>
          </p:cNvPr>
          <p:cNvSpPr/>
          <p:nvPr/>
        </p:nvSpPr>
        <p:spPr>
          <a:xfrm>
            <a:off x="9896475" y="1609723"/>
            <a:ext cx="762000" cy="485775"/>
          </a:xfrm>
          <a:prstGeom prst="mathEqual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11362142-3E29-4208-9C8B-42ADE31C6D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2659" y="1181099"/>
            <a:ext cx="1562100" cy="134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4782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Marcador de contenido 2">
            <a:extLst>
              <a:ext uri="{FF2B5EF4-FFF2-40B4-BE49-F238E27FC236}">
                <a16:creationId xmlns:a16="http://schemas.microsoft.com/office/drawing/2014/main" id="{5401C3BF-31C9-42C5-B0BF-439EE83353FB}"/>
              </a:ext>
            </a:extLst>
          </p:cNvPr>
          <p:cNvSpPr txBox="1">
            <a:spLocks/>
          </p:cNvSpPr>
          <p:nvPr/>
        </p:nvSpPr>
        <p:spPr>
          <a:xfrm>
            <a:off x="396240" y="487681"/>
            <a:ext cx="10759440" cy="5381412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b="1" dirty="0"/>
              <a:t>4. TIMING</a:t>
            </a:r>
          </a:p>
          <a:p>
            <a:r>
              <a:rPr lang="es-ES" dirty="0"/>
              <a:t>                                                    </a:t>
            </a:r>
            <a:r>
              <a:rPr lang="es-ES" sz="1700" dirty="0"/>
              <a:t>Coexistencia de motores                      Necesidad de combinarlos</a:t>
            </a:r>
          </a:p>
          <a:p>
            <a:r>
              <a:rPr lang="es-ES" sz="1700" dirty="0"/>
              <a:t>Tienen que trabajar en la misma escala temporal:</a:t>
            </a:r>
          </a:p>
          <a:p>
            <a:pPr algn="ctr"/>
            <a:r>
              <a:rPr lang="es-ES" sz="16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Aceleración autónoma   =   </a:t>
            </a:r>
            <a:r>
              <a:rPr lang="es-ES" sz="1600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iteracionesCANNON</a:t>
            </a:r>
            <a:r>
              <a:rPr lang="es-ES" sz="16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x   aceleración calculada</a:t>
            </a:r>
          </a:p>
          <a:p>
            <a:pPr marL="0" indent="0">
              <a:buNone/>
            </a:pPr>
            <a:endParaRPr lang="es-ES" dirty="0"/>
          </a:p>
          <a:p>
            <a:pPr lvl="1"/>
            <a:r>
              <a:rPr lang="es-ES" u="sng" dirty="0"/>
              <a:t>¿Timing del nuevo motor complementario?  </a:t>
            </a:r>
            <a:r>
              <a:rPr lang="es-ES" dirty="0"/>
              <a:t>20 ms</a:t>
            </a:r>
          </a:p>
          <a:p>
            <a:pPr marL="201168" lvl="1" indent="0">
              <a:buNone/>
            </a:pPr>
            <a:r>
              <a:rPr lang="es-ES" dirty="0"/>
              <a:t>     </a:t>
            </a:r>
            <a:r>
              <a:rPr lang="es-ES" sz="1600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setTimeout</a:t>
            </a:r>
            <a:r>
              <a:rPr lang="es-ES" sz="16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es-ES" sz="1600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this.auxiliaryPhysics.bind</a:t>
            </a:r>
            <a:r>
              <a:rPr lang="es-ES" sz="16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es-ES" sz="1600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this</a:t>
            </a:r>
            <a:r>
              <a:rPr lang="es-ES" sz="16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), 20);</a:t>
            </a:r>
          </a:p>
          <a:p>
            <a:pPr marL="201168" lvl="1" indent="0">
              <a:buNone/>
            </a:pPr>
            <a:endParaRPr lang="es-ES" dirty="0"/>
          </a:p>
          <a:p>
            <a:pPr lvl="1"/>
            <a:r>
              <a:rPr lang="es-ES" u="sng" dirty="0"/>
              <a:t>¿Timing de </a:t>
            </a:r>
            <a:r>
              <a:rPr lang="es-ES" i="1" u="sng" dirty="0"/>
              <a:t>CANNON</a:t>
            </a:r>
            <a:r>
              <a:rPr lang="es-ES" u="sng" dirty="0"/>
              <a:t>?  </a:t>
            </a:r>
            <a:r>
              <a:rPr lang="es-ES" dirty="0"/>
              <a:t>Desconocido</a:t>
            </a:r>
          </a:p>
          <a:p>
            <a:pPr marL="201168" lvl="1" indent="0">
              <a:buNone/>
            </a:pPr>
            <a:r>
              <a:rPr lang="es-ES" dirty="0"/>
              <a:t>     No mide tiempos explícitamente, depende de la carga </a:t>
            </a:r>
          </a:p>
          <a:p>
            <a:pPr marL="201168" lvl="1" indent="0">
              <a:buNone/>
            </a:pPr>
            <a:r>
              <a:rPr lang="es-ES" dirty="0"/>
              <a:t>     de la máquina.</a:t>
            </a:r>
          </a:p>
          <a:p>
            <a:pPr marL="201168" lvl="1" indent="0">
              <a:buNone/>
            </a:pPr>
            <a:endParaRPr lang="es-ES" dirty="0"/>
          </a:p>
          <a:p>
            <a:pPr marL="201168" lvl="1" indent="0">
              <a:buNone/>
            </a:pPr>
            <a:endParaRPr lang="es-ES" dirty="0"/>
          </a:p>
          <a:p>
            <a:pPr lvl="1"/>
            <a:endParaRPr lang="es-ES" dirty="0"/>
          </a:p>
          <a:p>
            <a:pPr lvl="1"/>
            <a:endParaRPr lang="es-ES" dirty="0"/>
          </a:p>
        </p:txBody>
      </p:sp>
      <p:cxnSp>
        <p:nvCxnSpPr>
          <p:cNvPr id="3" name="Conector recto de flecha 2">
            <a:extLst>
              <a:ext uri="{FF2B5EF4-FFF2-40B4-BE49-F238E27FC236}">
                <a16:creationId xmlns:a16="http://schemas.microsoft.com/office/drawing/2014/main" id="{358EC6BE-B234-409D-9953-DA7818B42C9A}"/>
              </a:ext>
            </a:extLst>
          </p:cNvPr>
          <p:cNvCxnSpPr/>
          <p:nvPr/>
        </p:nvCxnSpPr>
        <p:spPr>
          <a:xfrm>
            <a:off x="5561264" y="1262514"/>
            <a:ext cx="4368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" name="Imagen 11">
            <a:extLst>
              <a:ext uri="{FF2B5EF4-FFF2-40B4-BE49-F238E27FC236}">
                <a16:creationId xmlns:a16="http://schemas.microsoft.com/office/drawing/2014/main" id="{0AC07B31-78DC-4308-B6C1-708433B65B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4124" y="2601102"/>
            <a:ext cx="5857875" cy="3623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2233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676F3CE-E047-47E3-91C6-B14515741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Validación experimental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6854711-F5AD-46B9-B106-2DD9F8DFDA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3680" y="2128521"/>
            <a:ext cx="11884526" cy="3760891"/>
          </a:xfrm>
        </p:spPr>
        <p:txBody>
          <a:bodyPr>
            <a:normAutofit/>
          </a:bodyPr>
          <a:lstStyle/>
          <a:p>
            <a:pPr>
              <a:lnSpc>
                <a:spcPct val="60000"/>
              </a:lnSpc>
            </a:pPr>
            <a:r>
              <a:rPr lang="es-ES" b="0" i="0" dirty="0">
                <a:effectLst/>
                <a:latin typeface="Arial" panose="020B0604020202020204" pitchFamily="34" charset="0"/>
              </a:rPr>
              <a:t>    </a:t>
            </a:r>
            <a:r>
              <a:rPr lang="es-ES" b="0" i="0" u="sng" dirty="0">
                <a:effectLst/>
              </a:rPr>
              <a:t>Simulación realista de robots terrestres</a:t>
            </a:r>
            <a:r>
              <a:rPr lang="es-ES" b="0" i="0" dirty="0">
                <a:effectLst/>
              </a:rPr>
              <a:t>                                                    </a:t>
            </a:r>
            <a:r>
              <a:rPr lang="es-ES" sz="1400" dirty="0"/>
              <a:t>Giro de 90º es un escenario con una fricción muy baja</a:t>
            </a:r>
          </a:p>
          <a:p>
            <a:pPr>
              <a:lnSpc>
                <a:spcPct val="60000"/>
              </a:lnSpc>
            </a:pPr>
            <a:r>
              <a:rPr lang="es-ES" sz="1700" dirty="0"/>
              <a:t>                                                                                                                                                                                                                            (</a:t>
            </a:r>
            <a:r>
              <a:rPr lang="es-ES" sz="1400" dirty="0"/>
              <a:t>pista de hielo)</a:t>
            </a:r>
          </a:p>
          <a:p>
            <a:endParaRPr lang="es-ES" u="sng" dirty="0"/>
          </a:p>
          <a:p>
            <a:endParaRPr lang="es-ES" u="sng" dirty="0"/>
          </a:p>
          <a:p>
            <a:endParaRPr lang="es-ES" u="sng" dirty="0"/>
          </a:p>
          <a:p>
            <a:pPr marL="0" indent="0">
              <a:buNone/>
            </a:pPr>
            <a:endParaRPr lang="es-ES" sz="1600" dirty="0"/>
          </a:p>
          <a:p>
            <a:pPr marL="0" indent="0">
              <a:buNone/>
            </a:pPr>
            <a:r>
              <a:rPr lang="es-ES" sz="1600" dirty="0"/>
              <a:t>                 </a:t>
            </a:r>
            <a:r>
              <a:rPr lang="es-ES" sz="1400" dirty="0"/>
              <a:t>mBot subiendo una rampa con una fuerza máxima insuficiente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A47F071-7317-42D5-826B-49971F225C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080" y="3174491"/>
            <a:ext cx="5201920" cy="1668949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4D3F3538-26E9-40BD-ACC5-856DAB26E2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5088" y="2828419"/>
            <a:ext cx="3476672" cy="3452154"/>
          </a:xfrm>
          <a:prstGeom prst="rect">
            <a:avLst/>
          </a:prstGeom>
        </p:spPr>
      </p:pic>
      <p:sp>
        <p:nvSpPr>
          <p:cNvPr id="4" name="Botón de acción: vídeo 3">
            <a:hlinkClick r:id="rId4" highlightClick="1"/>
            <a:extLst>
              <a:ext uri="{FF2B5EF4-FFF2-40B4-BE49-F238E27FC236}">
                <a16:creationId xmlns:a16="http://schemas.microsoft.com/office/drawing/2014/main" id="{E9C20B5A-F10C-4BE7-992B-73F78C4F8FEC}"/>
              </a:ext>
            </a:extLst>
          </p:cNvPr>
          <p:cNvSpPr/>
          <p:nvPr/>
        </p:nvSpPr>
        <p:spPr>
          <a:xfrm>
            <a:off x="3214838" y="5438274"/>
            <a:ext cx="490888" cy="567890"/>
          </a:xfrm>
          <a:prstGeom prst="actionButtonMovi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Botón de acción: vídeo 7">
            <a:hlinkClick r:id="rId5" highlightClick="1"/>
            <a:extLst>
              <a:ext uri="{FF2B5EF4-FFF2-40B4-BE49-F238E27FC236}">
                <a16:creationId xmlns:a16="http://schemas.microsoft.com/office/drawing/2014/main" id="{E9769645-D341-4E6C-831F-350A7A3D6A44}"/>
              </a:ext>
            </a:extLst>
          </p:cNvPr>
          <p:cNvSpPr/>
          <p:nvPr/>
        </p:nvSpPr>
        <p:spPr>
          <a:xfrm>
            <a:off x="10457848" y="2376408"/>
            <a:ext cx="375385" cy="431728"/>
          </a:xfrm>
          <a:prstGeom prst="actionButtonMovi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589304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22">
            <a:extLst>
              <a:ext uri="{FF2B5EF4-FFF2-40B4-BE49-F238E27FC236}">
                <a16:creationId xmlns:a16="http://schemas.microsoft.com/office/drawing/2014/main" id="{A8E9C91B-7EAD-4562-AB0E-DFB9663AE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32" name="Rectangle 24">
            <a:extLst>
              <a:ext uri="{FF2B5EF4-FFF2-40B4-BE49-F238E27FC236}">
                <a16:creationId xmlns:a16="http://schemas.microsoft.com/office/drawing/2014/main" id="{2CEEA790-4F43-4E15-9284-ADD0E41770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562B643-ED29-4B8B-A604-7AB7EB4D5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391" y="1746284"/>
            <a:ext cx="5713498" cy="3099571"/>
          </a:xfrm>
          <a:prstGeom prst="rect">
            <a:avLst/>
          </a:prstGeom>
        </p:spPr>
      </p:pic>
      <p:sp>
        <p:nvSpPr>
          <p:cNvPr id="33" name="Rectangle 26">
            <a:extLst>
              <a:ext uri="{FF2B5EF4-FFF2-40B4-BE49-F238E27FC236}">
                <a16:creationId xmlns:a16="http://schemas.microsoft.com/office/drawing/2014/main" id="{7CF9FE9E-5162-49D5-8277-855E95837E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-460"/>
            <a:ext cx="91440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101D404E-AEF0-490F-8523-600D8B7312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5790" y="1785857"/>
            <a:ext cx="5893035" cy="3285366"/>
          </a:xfrm>
          <a:prstGeom prst="rect">
            <a:avLst/>
          </a:prstGeom>
        </p:spPr>
      </p:pic>
      <p:sp>
        <p:nvSpPr>
          <p:cNvPr id="34" name="Rectangle 28">
            <a:extLst>
              <a:ext uri="{FF2B5EF4-FFF2-40B4-BE49-F238E27FC236}">
                <a16:creationId xmlns:a16="http://schemas.microsoft.com/office/drawing/2014/main" id="{B1A2B33A-3EE6-43A3-95DC-C5E4930E64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Marcador de contenido 2">
            <a:extLst>
              <a:ext uri="{FF2B5EF4-FFF2-40B4-BE49-F238E27FC236}">
                <a16:creationId xmlns:a16="http://schemas.microsoft.com/office/drawing/2014/main" id="{9DEBD401-1656-4233-8EEB-44E4DF36A77E}"/>
              </a:ext>
            </a:extLst>
          </p:cNvPr>
          <p:cNvSpPr txBox="1">
            <a:spLocks/>
          </p:cNvSpPr>
          <p:nvPr/>
        </p:nvSpPr>
        <p:spPr>
          <a:xfrm>
            <a:off x="6585738" y="979"/>
            <a:ext cx="5313138" cy="1298176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01168" lvl="1" indent="0">
              <a:buNone/>
            </a:pPr>
            <a:endParaRPr lang="es-ES" dirty="0">
              <a:latin typeface="Arial" panose="020B0604020202020204" pitchFamily="34" charset="0"/>
            </a:endParaRPr>
          </a:p>
          <a:p>
            <a:pPr marL="201168" lvl="1" indent="0">
              <a:buNone/>
            </a:pPr>
            <a:endParaRPr lang="es-ES" dirty="0">
              <a:latin typeface="Arial" panose="020B0604020202020204" pitchFamily="34" charset="0"/>
            </a:endParaRPr>
          </a:p>
          <a:p>
            <a:pPr marL="201168" lvl="1" indent="0" algn="ctr">
              <a:buNone/>
            </a:pPr>
            <a:r>
              <a:rPr lang="es-ES" b="0" i="0" dirty="0">
                <a:effectLst/>
              </a:rPr>
              <a:t>Controlador PD en velocidad del plano horizontal</a:t>
            </a:r>
          </a:p>
          <a:p>
            <a:pPr marL="201168" lvl="1" indent="0" algn="ctr">
              <a:buNone/>
            </a:pPr>
            <a:r>
              <a:rPr lang="es-ES" b="0" i="0" dirty="0">
                <a:effectLst/>
              </a:rPr>
              <a:t>Tiempo – Velocidad</a:t>
            </a:r>
          </a:p>
        </p:txBody>
      </p:sp>
      <p:sp>
        <p:nvSpPr>
          <p:cNvPr id="11" name="Marcador de contenido 2">
            <a:extLst>
              <a:ext uri="{FF2B5EF4-FFF2-40B4-BE49-F238E27FC236}">
                <a16:creationId xmlns:a16="http://schemas.microsoft.com/office/drawing/2014/main" id="{C0E67E1E-5216-45A9-9391-B3353A66E0AE}"/>
              </a:ext>
            </a:extLst>
          </p:cNvPr>
          <p:cNvSpPr txBox="1">
            <a:spLocks/>
          </p:cNvSpPr>
          <p:nvPr/>
        </p:nvSpPr>
        <p:spPr>
          <a:xfrm>
            <a:off x="168390" y="-812993"/>
            <a:ext cx="6127399" cy="1298176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01168" lvl="1" indent="0">
              <a:buNone/>
            </a:pPr>
            <a:endParaRPr lang="es-ES" dirty="0">
              <a:latin typeface="Arial" panose="020B0604020202020204" pitchFamily="34" charset="0"/>
            </a:endParaRPr>
          </a:p>
          <a:p>
            <a:pPr marL="201168" lvl="1" indent="0">
              <a:buNone/>
            </a:pPr>
            <a:endParaRPr lang="es-ES" dirty="0">
              <a:latin typeface="Arial" panose="020B0604020202020204" pitchFamily="34" charset="0"/>
            </a:endParaRPr>
          </a:p>
          <a:p>
            <a:pPr marL="201168" lvl="1" indent="0">
              <a:buNone/>
            </a:pPr>
            <a:endParaRPr lang="es-ES" dirty="0">
              <a:latin typeface="Arial" panose="020B0604020202020204" pitchFamily="34" charset="0"/>
            </a:endParaRPr>
          </a:p>
          <a:p>
            <a:pPr marL="201168" lvl="1" indent="0">
              <a:buNone/>
            </a:pPr>
            <a:endParaRPr lang="es-ES" dirty="0">
              <a:latin typeface="Arial" panose="020B0604020202020204" pitchFamily="34" charset="0"/>
            </a:endParaRPr>
          </a:p>
          <a:p>
            <a:pPr marL="201168" lvl="1" indent="0">
              <a:buNone/>
            </a:pPr>
            <a:endParaRPr lang="es-ES" dirty="0">
              <a:latin typeface="Arial" panose="020B0604020202020204" pitchFamily="34" charset="0"/>
            </a:endParaRPr>
          </a:p>
          <a:p>
            <a:pPr marL="201168" lvl="1" indent="0">
              <a:buNone/>
            </a:pPr>
            <a:r>
              <a:rPr lang="es-ES" b="0" i="0" dirty="0">
                <a:effectLst/>
              </a:rPr>
              <a:t>Variación de la aceleración en función de la fricción</a:t>
            </a:r>
          </a:p>
        </p:txBody>
      </p:sp>
    </p:spTree>
    <p:extLst>
      <p:ext uri="{BB962C8B-B14F-4D97-AF65-F5344CB8AC3E}">
        <p14:creationId xmlns:p14="http://schemas.microsoft.com/office/powerpoint/2010/main" val="3880546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C6E698C-8155-4B8B-BDC9-B7299772B5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07EBC44-A3AD-410E-9EB9-1ED55F7CE2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629172" y="188140"/>
            <a:ext cx="5506704" cy="7442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s-ES" sz="1900" u="sng" dirty="0">
                <a:latin typeface="+mn-lt"/>
              </a:rPr>
              <a:t>Simulación realista de drones</a:t>
            </a:r>
            <a:endParaRPr lang="en-US" sz="1900" u="sng" dirty="0">
              <a:latin typeface="+mn-lt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9525C9A-1972-4836-BA7A-706C946EF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34656" y="1520631"/>
            <a:ext cx="0" cy="3558208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8D60EC1B-554F-47EF-839A-BAAD858F66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4DB59062-CD8D-431E-AC24-268FC52264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616" y="1060234"/>
            <a:ext cx="6829425" cy="4876800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2760114D-DFDD-4289-9FEF-8C12CD1C6C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8499" y="932364"/>
            <a:ext cx="4388627" cy="2486298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6912F6D5-A985-41C2-ABF6-8DCFB787FF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9560" y="3775067"/>
            <a:ext cx="4466506" cy="2580648"/>
          </a:xfrm>
          <a:prstGeom prst="rect">
            <a:avLst/>
          </a:prstGeom>
        </p:spPr>
      </p:pic>
      <p:sp>
        <p:nvSpPr>
          <p:cNvPr id="19" name="Título 1">
            <a:extLst>
              <a:ext uri="{FF2B5EF4-FFF2-40B4-BE49-F238E27FC236}">
                <a16:creationId xmlns:a16="http://schemas.microsoft.com/office/drawing/2014/main" id="{8285FC3C-7152-4FA4-8836-2730E85FBB96}"/>
              </a:ext>
            </a:extLst>
          </p:cNvPr>
          <p:cNvSpPr txBox="1">
            <a:spLocks/>
          </p:cNvSpPr>
          <p:nvPr/>
        </p:nvSpPr>
        <p:spPr>
          <a:xfrm>
            <a:off x="7430062" y="410391"/>
            <a:ext cx="4822247" cy="7442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i="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201168" lvl="1" indent="0" algn="ctr">
              <a:buNone/>
            </a:pPr>
            <a:r>
              <a:rPr lang="es-ES" sz="1200" b="0" i="0" dirty="0">
                <a:effectLst/>
              </a:rPr>
              <a:t>Controlador PD en posición para la altura</a:t>
            </a:r>
          </a:p>
          <a:p>
            <a:pPr marL="201168" lvl="1" indent="0" algn="ctr">
              <a:buNone/>
            </a:pPr>
            <a:r>
              <a:rPr lang="es-ES" sz="1200" b="0" i="0" dirty="0">
                <a:effectLst/>
              </a:rPr>
              <a:t>Tiempo – posición</a:t>
            </a:r>
          </a:p>
        </p:txBody>
      </p:sp>
      <p:sp>
        <p:nvSpPr>
          <p:cNvPr id="21" name="Título 1">
            <a:extLst>
              <a:ext uri="{FF2B5EF4-FFF2-40B4-BE49-F238E27FC236}">
                <a16:creationId xmlns:a16="http://schemas.microsoft.com/office/drawing/2014/main" id="{30FA6EF2-268A-40DA-AA7C-3DB5EE5470F0}"/>
              </a:ext>
            </a:extLst>
          </p:cNvPr>
          <p:cNvSpPr txBox="1">
            <a:spLocks/>
          </p:cNvSpPr>
          <p:nvPr/>
        </p:nvSpPr>
        <p:spPr>
          <a:xfrm>
            <a:off x="7430062" y="3294470"/>
            <a:ext cx="4822247" cy="7442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i="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201168" lvl="1" indent="0" algn="ctr">
              <a:buNone/>
            </a:pPr>
            <a:r>
              <a:rPr lang="es-ES" sz="1200" b="0" i="0" dirty="0">
                <a:effectLst/>
              </a:rPr>
              <a:t>Controlador PD en velocidad del eje vertical</a:t>
            </a:r>
          </a:p>
          <a:p>
            <a:pPr marL="201168" lvl="1" indent="0" algn="ctr">
              <a:buNone/>
            </a:pPr>
            <a:r>
              <a:rPr lang="es-ES" sz="1200" b="0" i="0" dirty="0">
                <a:effectLst/>
              </a:rPr>
              <a:t>Tiempo – velocidad</a:t>
            </a:r>
          </a:p>
        </p:txBody>
      </p:sp>
      <p:sp>
        <p:nvSpPr>
          <p:cNvPr id="4" name="Botón de acción: vídeo 3">
            <a:hlinkClick r:id="rId5" highlightClick="1"/>
            <a:extLst>
              <a:ext uri="{FF2B5EF4-FFF2-40B4-BE49-F238E27FC236}">
                <a16:creationId xmlns:a16="http://schemas.microsoft.com/office/drawing/2014/main" id="{1A3EAD01-FE97-45BB-B4B1-2484BBD11636}"/>
              </a:ext>
            </a:extLst>
          </p:cNvPr>
          <p:cNvSpPr/>
          <p:nvPr/>
        </p:nvSpPr>
        <p:spPr>
          <a:xfrm>
            <a:off x="4008129" y="359629"/>
            <a:ext cx="394636" cy="398131"/>
          </a:xfrm>
          <a:prstGeom prst="actionButtonMovi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9C74832-4EAD-4031-A9B6-B11D1D2741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9568" y="1159374"/>
            <a:ext cx="2325926" cy="1986839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94B0FD19-B9A2-4907-8506-953382B16FD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3966" y="1154615"/>
            <a:ext cx="2291861" cy="1980295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3A5A91BC-1662-449A-94EB-97B0EFA4DF9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44299" y="1154615"/>
            <a:ext cx="2291861" cy="1988635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C3A5D49F-2E1C-4950-A28A-691AF9BE3D8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7772" y="3521480"/>
            <a:ext cx="2349518" cy="1986839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B8A79243-7C8E-4ADA-823B-E30783E86FE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31601" y="3521479"/>
            <a:ext cx="2291861" cy="1995177"/>
          </a:xfrm>
          <a:prstGeom prst="rect">
            <a:avLst/>
          </a:prstGeom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93AF3984-36E2-47E8-8FE8-F11469C7E26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54225" y="3529818"/>
            <a:ext cx="2291861" cy="1986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7856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BC1C261-5FBB-462B-9483-970FA65DE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507352"/>
            <a:ext cx="10058400" cy="359169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8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Nuevos</a:t>
            </a:r>
            <a:r>
              <a:rPr lang="en-US" sz="8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8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ejercicios</a:t>
            </a:r>
            <a:r>
              <a:rPr lang="en-US" sz="8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con físicas </a:t>
            </a:r>
            <a:r>
              <a:rPr lang="en-US" sz="8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realistas</a:t>
            </a:r>
            <a:endParaRPr lang="en-US" sz="8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85004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6E65B06-2F47-4C78-ADFF-216AB6DB1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Sigue-Líneas con rampa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B6B4DC45-B12B-48C2-8D4B-41DB3AFE63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65040" y="2213718"/>
            <a:ext cx="3793069" cy="3760788"/>
          </a:xfr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CF266F56-96A6-4605-A362-F56AE0EF1E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9839" y="1011981"/>
            <a:ext cx="3009900" cy="4962525"/>
          </a:xfrm>
          <a:prstGeom prst="rect">
            <a:avLst/>
          </a:prstGeom>
        </p:spPr>
      </p:pic>
      <p:sp>
        <p:nvSpPr>
          <p:cNvPr id="8" name="Título 1">
            <a:extLst>
              <a:ext uri="{FF2B5EF4-FFF2-40B4-BE49-F238E27FC236}">
                <a16:creationId xmlns:a16="http://schemas.microsoft.com/office/drawing/2014/main" id="{7D031172-EE94-430D-B85E-D43DF983AA5B}"/>
              </a:ext>
            </a:extLst>
          </p:cNvPr>
          <p:cNvSpPr txBox="1">
            <a:spLocks/>
          </p:cNvSpPr>
          <p:nvPr/>
        </p:nvSpPr>
        <p:spPr>
          <a:xfrm>
            <a:off x="182880" y="2592774"/>
            <a:ext cx="4439919" cy="167245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i="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s-ES" sz="2000" b="0" i="0" dirty="0">
                <a:effectLst/>
                <a:latin typeface="+mn-lt"/>
              </a:rPr>
              <a:t>Aprovecha el motor de físicas complementario en la subida de la rampa.</a:t>
            </a:r>
            <a:endParaRPr lang="es-ES" sz="2000" dirty="0">
              <a:latin typeface="+mn-lt"/>
            </a:endParaRPr>
          </a:p>
        </p:txBody>
      </p:sp>
      <p:sp>
        <p:nvSpPr>
          <p:cNvPr id="3" name="Botón de acción: vídeo 2">
            <a:hlinkClick r:id="rId4" highlightClick="1"/>
            <a:extLst>
              <a:ext uri="{FF2B5EF4-FFF2-40B4-BE49-F238E27FC236}">
                <a16:creationId xmlns:a16="http://schemas.microsoft.com/office/drawing/2014/main" id="{0004B3EA-E249-4A68-8F06-4B03FBF1B390}"/>
              </a:ext>
            </a:extLst>
          </p:cNvPr>
          <p:cNvSpPr/>
          <p:nvPr/>
        </p:nvSpPr>
        <p:spPr>
          <a:xfrm>
            <a:off x="2146433" y="4581625"/>
            <a:ext cx="481265" cy="539015"/>
          </a:xfrm>
          <a:prstGeom prst="actionButtonMovi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287891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FA24111-1E63-427D-B57F-53615DB449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Laberinto 3D para mBot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209B8A2B-A330-4F20-9504-19CD18F62B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13931" y="2006600"/>
            <a:ext cx="4127507" cy="4058620"/>
          </a:xfr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918066E9-02F7-4EF6-A037-C810923766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7645" y="1011981"/>
            <a:ext cx="2876550" cy="4981575"/>
          </a:xfrm>
          <a:prstGeom prst="rect">
            <a:avLst/>
          </a:prstGeom>
        </p:spPr>
      </p:pic>
      <p:sp>
        <p:nvSpPr>
          <p:cNvPr id="9" name="Título 1">
            <a:extLst>
              <a:ext uri="{FF2B5EF4-FFF2-40B4-BE49-F238E27FC236}">
                <a16:creationId xmlns:a16="http://schemas.microsoft.com/office/drawing/2014/main" id="{AEAB1057-79D6-4835-ADDD-32ACAD53EE8D}"/>
              </a:ext>
            </a:extLst>
          </p:cNvPr>
          <p:cNvSpPr txBox="1">
            <a:spLocks/>
          </p:cNvSpPr>
          <p:nvPr/>
        </p:nvSpPr>
        <p:spPr>
          <a:xfrm>
            <a:off x="217805" y="2766029"/>
            <a:ext cx="4439919" cy="167245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i="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s-ES" sz="2000" dirty="0">
                <a:latin typeface="+mn-lt"/>
              </a:rPr>
              <a:t>A</a:t>
            </a:r>
            <a:r>
              <a:rPr lang="es-ES" sz="2000" b="0" i="0" dirty="0">
                <a:effectLst/>
                <a:latin typeface="+mn-lt"/>
              </a:rPr>
              <a:t>provecha el motor de físicas complementario en la subida de la rampa.</a:t>
            </a:r>
            <a:endParaRPr lang="es-ES" sz="2000" dirty="0">
              <a:latin typeface="+mn-lt"/>
            </a:endParaRPr>
          </a:p>
        </p:txBody>
      </p:sp>
      <p:sp>
        <p:nvSpPr>
          <p:cNvPr id="3" name="Botón de acción: vídeo 2">
            <a:hlinkClick r:id="rId4" highlightClick="1"/>
            <a:extLst>
              <a:ext uri="{FF2B5EF4-FFF2-40B4-BE49-F238E27FC236}">
                <a16:creationId xmlns:a16="http://schemas.microsoft.com/office/drawing/2014/main" id="{B3143CDF-68F5-43F2-80A5-629DEDAFA1AD}"/>
              </a:ext>
            </a:extLst>
          </p:cNvPr>
          <p:cNvSpPr/>
          <p:nvPr/>
        </p:nvSpPr>
        <p:spPr>
          <a:xfrm>
            <a:off x="2223436" y="4774131"/>
            <a:ext cx="490888" cy="481263"/>
          </a:xfrm>
          <a:prstGeom prst="actionButtonMovi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517062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DAD88C-6ABD-4C95-9BC0-65951BE867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Laberinto para drone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8057D5A-8865-40A7-9B2D-B47ACB25A2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5386" y="2045600"/>
            <a:ext cx="7628255" cy="3760891"/>
          </a:xfrm>
        </p:spPr>
        <p:txBody>
          <a:bodyPr/>
          <a:lstStyle/>
          <a:p>
            <a:pPr lvl="1"/>
            <a:r>
              <a:rPr lang="es-ES" dirty="0"/>
              <a:t>Con señalización y sin señalización</a:t>
            </a:r>
          </a:p>
          <a:p>
            <a:pPr lvl="1" algn="just"/>
            <a:r>
              <a:rPr lang="es-ES" dirty="0"/>
              <a:t>Aprovecha el motor de físicas complementario durante el vuelo del drone (controlador PD en velocidad) y mientras que el drone permanece quieto a una cierta altura (controlador PD en posición)</a:t>
            </a:r>
          </a:p>
          <a:p>
            <a:pPr lvl="1"/>
            <a:endParaRPr lang="es-E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02B5419-B976-487B-8DA9-8CA0F074DF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093" y="3652518"/>
            <a:ext cx="6600825" cy="211455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2738504E-300C-4BAA-9591-A2C209AAAF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5417" y="1190306"/>
            <a:ext cx="2990850" cy="4924425"/>
          </a:xfrm>
          <a:prstGeom prst="rect">
            <a:avLst/>
          </a:prstGeom>
        </p:spPr>
      </p:pic>
      <p:sp>
        <p:nvSpPr>
          <p:cNvPr id="4" name="Botón de acción: vídeo 3">
            <a:hlinkClick r:id="rId4" highlightClick="1"/>
            <a:extLst>
              <a:ext uri="{FF2B5EF4-FFF2-40B4-BE49-F238E27FC236}">
                <a16:creationId xmlns:a16="http://schemas.microsoft.com/office/drawing/2014/main" id="{A5E50C9A-2227-495B-B990-AC2865D4713D}"/>
              </a:ext>
            </a:extLst>
          </p:cNvPr>
          <p:cNvSpPr/>
          <p:nvPr/>
        </p:nvSpPr>
        <p:spPr>
          <a:xfrm>
            <a:off x="7717173" y="3157086"/>
            <a:ext cx="462012" cy="495432"/>
          </a:xfrm>
          <a:prstGeom prst="actionButtonMovi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87024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19085F-5551-4D37-A999-39252FAF2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Fútbol competitivo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39909A3-F9BA-4017-A23E-61D80124C4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s-ES"/>
              <a:t>Ejercicio competitivo uno contra uno</a:t>
            </a:r>
          </a:p>
          <a:p>
            <a:pPr lvl="1"/>
            <a:r>
              <a:rPr lang="es-ES"/>
              <a:t>Cuenta con un evaluador automático</a:t>
            </a:r>
          </a:p>
          <a:p>
            <a:pPr lvl="1"/>
            <a:r>
              <a:rPr lang="es-ES"/>
              <a:t>Saca provecho de las nuevas físicas al golpear el balón (colisión) y cuando el balón rueda por el suelo (fricción)</a:t>
            </a:r>
          </a:p>
          <a:p>
            <a:pPr marL="0">
              <a:buNone/>
            </a:pPr>
            <a:r>
              <a:rPr lang="es-ES" sz="1600"/>
              <a:t>   Sin el nuevo motor complementario                                                               Con el nuevo motor complementario</a:t>
            </a:r>
          </a:p>
          <a:p>
            <a:pPr marL="201168" lvl="1" indent="0">
              <a:buNone/>
            </a:pPr>
            <a:endParaRPr lang="es-ES"/>
          </a:p>
          <a:p>
            <a:pPr marL="201168" lvl="1" indent="0">
              <a:buNone/>
            </a:pPr>
            <a:endParaRPr lang="es-ES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493EC326-031F-469F-BC83-B74D5D871D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79" y="4320238"/>
            <a:ext cx="2117595" cy="1854102"/>
          </a:xfrm>
          <a:prstGeom prst="rect">
            <a:avLst/>
          </a:prstGeom>
        </p:spPr>
      </p:pic>
      <p:sp>
        <p:nvSpPr>
          <p:cNvPr id="8" name="Botón de acción: vídeo 7">
            <a:hlinkClick r:id="rId3" highlightClick="1"/>
            <a:extLst>
              <a:ext uri="{FF2B5EF4-FFF2-40B4-BE49-F238E27FC236}">
                <a16:creationId xmlns:a16="http://schemas.microsoft.com/office/drawing/2014/main" id="{76195053-21C4-44D6-A7A3-6229B199521D}"/>
              </a:ext>
            </a:extLst>
          </p:cNvPr>
          <p:cNvSpPr/>
          <p:nvPr/>
        </p:nvSpPr>
        <p:spPr>
          <a:xfrm>
            <a:off x="4816928" y="3733800"/>
            <a:ext cx="424543" cy="391886"/>
          </a:xfrm>
          <a:prstGeom prst="actionButtonMovi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Botón de acción: vídeo 8">
            <a:hlinkClick r:id="rId4" highlightClick="1"/>
            <a:extLst>
              <a:ext uri="{FF2B5EF4-FFF2-40B4-BE49-F238E27FC236}">
                <a16:creationId xmlns:a16="http://schemas.microsoft.com/office/drawing/2014/main" id="{4F02F03A-BD26-4CF9-B792-D3DF8BFCD2FF}"/>
              </a:ext>
            </a:extLst>
          </p:cNvPr>
          <p:cNvSpPr/>
          <p:nvPr/>
        </p:nvSpPr>
        <p:spPr>
          <a:xfrm>
            <a:off x="10648949" y="3733800"/>
            <a:ext cx="352425" cy="391886"/>
          </a:xfrm>
          <a:prstGeom prst="actionButtonMovi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8B21C799-3FBB-4F6E-94C2-C08827BA00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39951" y="4324178"/>
            <a:ext cx="2117595" cy="1879830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F6949E45-4172-4ADA-B66D-06373346A6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92864" y="4320238"/>
            <a:ext cx="2206860" cy="1879830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692096A1-7FA8-4339-B463-1AA4FBA03AB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98101" y="4325349"/>
            <a:ext cx="2206860" cy="1848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0262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B601567C-4815-45C4-A8C8-DEF236232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BC1C261-5FBB-462B-9483-970FA65DE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507352"/>
            <a:ext cx="10058400" cy="359169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8000">
                <a:solidFill>
                  <a:schemeClr val="tx1">
                    <a:lumMod val="85000"/>
                    <a:lumOff val="15000"/>
                  </a:schemeClr>
                </a:solidFill>
              </a:rPr>
              <a:t>Introducción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D2BBCA2-F039-47DF-B36F-39D7E7CC0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31458" y="2265037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B624C8D3-B9AD-4F4F-8554-4EAF3724DB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0789016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6B6E3B2E-FB76-49FF-98AB-F586B2B01A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8098" y="155443"/>
            <a:ext cx="3372803" cy="5772469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E6555172-D30B-4A3D-9F7E-D2A98F16C7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099" y="428011"/>
            <a:ext cx="3723957" cy="2613667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BAF78AD0-2A6E-4EB2-8A22-DC033422C5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4179" y="428012"/>
            <a:ext cx="3815677" cy="2661118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047ACB9A-F171-4B41-886E-1264EC2D1A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450" y="3236459"/>
            <a:ext cx="3823607" cy="2620134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1DD8F2B1-BF02-48B6-A342-7C7AB92A83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94180" y="3242926"/>
            <a:ext cx="3823607" cy="2616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3669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BC1C261-5FBB-462B-9483-970FA65DE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507352"/>
            <a:ext cx="10058400" cy="359169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8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Conclusiones</a:t>
            </a:r>
            <a:endParaRPr lang="en-US" sz="8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10994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A97C0EB-2D6F-47CF-AEDB-E969DCEEB3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Conclusiones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6E017A9-A62D-4DBC-92CC-26C1028224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331719"/>
            <a:ext cx="10058400" cy="3760891"/>
          </a:xfrm>
        </p:spPr>
        <p:txBody>
          <a:bodyPr/>
          <a:lstStyle/>
          <a:p>
            <a:pPr lvl="1"/>
            <a:r>
              <a:rPr lang="es-ES" dirty="0"/>
              <a:t>C</a:t>
            </a:r>
            <a:r>
              <a:rPr lang="es-ES" b="0" i="0" dirty="0">
                <a:effectLst/>
              </a:rPr>
              <a:t>reado un motor de físicas mejorado para </a:t>
            </a:r>
            <a:r>
              <a:rPr lang="es-ES" b="0" i="1" dirty="0">
                <a:effectLst/>
              </a:rPr>
              <a:t>WebSim</a:t>
            </a:r>
            <a:r>
              <a:rPr lang="es-ES" b="0" i="0" dirty="0">
                <a:effectLst/>
              </a:rPr>
              <a:t> basado en tecnolog</a:t>
            </a:r>
            <a:r>
              <a:rPr lang="es-ES" dirty="0"/>
              <a:t>í</a:t>
            </a:r>
            <a:r>
              <a:rPr lang="es-ES" b="0" i="0" dirty="0">
                <a:effectLst/>
              </a:rPr>
              <a:t>as web y que dota al simulador robótico de unas f</a:t>
            </a:r>
            <a:r>
              <a:rPr lang="es-ES" dirty="0"/>
              <a:t>í</a:t>
            </a:r>
            <a:r>
              <a:rPr lang="es-ES" b="0" i="0" dirty="0">
                <a:effectLst/>
              </a:rPr>
              <a:t>sicas más realistas                     En producción</a:t>
            </a:r>
          </a:p>
          <a:p>
            <a:pPr marL="201168" lvl="1" indent="0">
              <a:buNone/>
            </a:pPr>
            <a:endParaRPr lang="es-ES" b="0" i="0" dirty="0">
              <a:effectLst/>
            </a:endParaRPr>
          </a:p>
          <a:p>
            <a:pPr lvl="1"/>
            <a:r>
              <a:rPr lang="es-ES" b="0" i="0" dirty="0">
                <a:effectLst/>
              </a:rPr>
              <a:t>Robots con distinta masa</a:t>
            </a:r>
          </a:p>
          <a:p>
            <a:pPr marL="201168" lvl="1" indent="0">
              <a:buNone/>
            </a:pPr>
            <a:endParaRPr lang="es-ES" dirty="0"/>
          </a:p>
          <a:p>
            <a:pPr lvl="1"/>
            <a:r>
              <a:rPr lang="es-ES" b="0" i="0" dirty="0">
                <a:effectLst/>
              </a:rPr>
              <a:t>Coexiste con el motor </a:t>
            </a:r>
            <a:r>
              <a:rPr lang="es-ES" b="0" i="1" dirty="0">
                <a:effectLst/>
              </a:rPr>
              <a:t>CANNON </a:t>
            </a:r>
            <a:r>
              <a:rPr lang="es-ES" b="0" dirty="0">
                <a:effectLst/>
              </a:rPr>
              <a:t>(materializa gravedad, fricción y colisiones)</a:t>
            </a:r>
            <a:r>
              <a:rPr lang="es-ES" b="0" i="0" dirty="0">
                <a:effectLst/>
              </a:rPr>
              <a:t> </a:t>
            </a:r>
          </a:p>
          <a:p>
            <a:pPr marL="201168" lvl="1" indent="0">
              <a:buNone/>
            </a:pPr>
            <a:endParaRPr lang="es-ES" b="0" i="0" dirty="0">
              <a:effectLst/>
            </a:endParaRPr>
          </a:p>
          <a:p>
            <a:pPr lvl="1"/>
            <a:r>
              <a:rPr lang="es-ES" dirty="0"/>
              <a:t>Nuevos </a:t>
            </a:r>
            <a:r>
              <a:rPr lang="es-ES" b="0" i="0" dirty="0">
                <a:effectLst/>
              </a:rPr>
              <a:t>ejercicios que aprovechan el nuevo motor de físicas</a:t>
            </a:r>
            <a:endParaRPr lang="es-E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28E9E73-4C89-471C-9577-BFB7952C8F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8074" y="2676685"/>
            <a:ext cx="309245" cy="293859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00EA86D1-82E5-4F55-96A2-A25402A0AA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0123" y="3429000"/>
            <a:ext cx="309245" cy="293859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8C7AF72F-D57A-417B-963B-6DBA99E7DC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9366" y="4212164"/>
            <a:ext cx="309245" cy="293859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48B2B98C-B396-4087-BEB7-024E72D3C9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4919" y="4983211"/>
            <a:ext cx="309245" cy="293859"/>
          </a:xfrm>
          <a:prstGeom prst="rect">
            <a:avLst/>
          </a:prstGeom>
        </p:spPr>
      </p:pic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58D01050-BCFE-40CB-B7DC-2DAA1F37FFD0}"/>
              </a:ext>
            </a:extLst>
          </p:cNvPr>
          <p:cNvCxnSpPr/>
          <p:nvPr/>
        </p:nvCxnSpPr>
        <p:spPr>
          <a:xfrm>
            <a:off x="6527465" y="2861715"/>
            <a:ext cx="5715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77208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0301D95-ED20-4465-BAED-9821DA0586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Líneas futuras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68FCA3C-6D58-4BA7-922D-749D97117D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endParaRPr lang="es-ES" b="0" i="0" dirty="0">
              <a:effectLst/>
              <a:latin typeface="Arial" panose="020B0604020202020204" pitchFamily="34" charset="0"/>
            </a:endParaRPr>
          </a:p>
          <a:p>
            <a:pPr lvl="1"/>
            <a:r>
              <a:rPr lang="es-ES" b="0" i="0" dirty="0">
                <a:effectLst/>
              </a:rPr>
              <a:t>Ejercicios competitivos para cuatro jugadores </a:t>
            </a:r>
          </a:p>
          <a:p>
            <a:pPr lvl="1"/>
            <a:endParaRPr lang="es-ES" dirty="0"/>
          </a:p>
          <a:p>
            <a:pPr marL="201168" lvl="1" indent="0">
              <a:buNone/>
            </a:pPr>
            <a:endParaRPr lang="es-ES" b="0" i="0" dirty="0">
              <a:effectLst/>
            </a:endParaRPr>
          </a:p>
          <a:p>
            <a:pPr lvl="1"/>
            <a:r>
              <a:rPr lang="es-ES" b="0" i="0" dirty="0">
                <a:effectLst/>
              </a:rPr>
              <a:t>Nuevo motor de físicas </a:t>
            </a:r>
            <a:r>
              <a:rPr lang="es-ES" b="0" i="1" dirty="0">
                <a:effectLst/>
              </a:rPr>
              <a:t>ammo.js </a:t>
            </a:r>
            <a:endParaRPr lang="es-ES" dirty="0"/>
          </a:p>
          <a:p>
            <a:pPr marL="201168" lvl="1" indent="0">
              <a:buNone/>
            </a:pPr>
            <a:endParaRPr lang="es-ES" b="0" i="0" dirty="0">
              <a:effectLst/>
            </a:endParaRPr>
          </a:p>
          <a:p>
            <a:pPr marL="201168" lvl="1" indent="0">
              <a:buNone/>
            </a:pPr>
            <a:endParaRPr lang="es-ES" b="0" i="0" dirty="0">
              <a:effectLst/>
            </a:endParaRPr>
          </a:p>
          <a:p>
            <a:pPr lvl="1"/>
            <a:r>
              <a:rPr lang="es-ES" b="0" i="0" dirty="0">
                <a:effectLst/>
              </a:rPr>
              <a:t>Efectos de sonido a los ejercicios </a:t>
            </a:r>
            <a:endParaRPr lang="es-ES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DA5386F2-3B08-4E96-B4C7-2B98F8BCD6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8264" y="2382892"/>
            <a:ext cx="723900" cy="697089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1E856D6E-56C6-4EF5-8CDD-C2B09F2E5C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7967" y="4740242"/>
            <a:ext cx="726440" cy="620501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7E5902EA-A9F9-488D-9161-75BAB8D25C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3634" y="3538668"/>
            <a:ext cx="723900" cy="693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9285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601567C-4815-45C4-A8C8-DEF236232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3B6F7CE-C762-46DF-878E-6AA649131E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8578" y="-950081"/>
            <a:ext cx="10058400" cy="406232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9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¡Muchas gracias!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D2BBCA2-F039-47DF-B36F-39D7E7CC0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31458" y="5063468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277711D3-2534-4918-8661-020829D713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648893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08CB54FC-0B2A-4107-9A70-958B90B765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F151E85-C2F7-46EA-A5D6-3A8EFE1945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1685" y="634946"/>
            <a:ext cx="5127171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 err="1"/>
              <a:t>Robótica</a:t>
            </a:r>
            <a:endParaRPr lang="en-US" sz="4800" dirty="0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855A9B5-1710-4B19-B0F1-CDFDD4ED5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14044" y="2246569"/>
            <a:ext cx="45720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ítulo 1">
            <a:extLst>
              <a:ext uri="{FF2B5EF4-FFF2-40B4-BE49-F238E27FC236}">
                <a16:creationId xmlns:a16="http://schemas.microsoft.com/office/drawing/2014/main" id="{6D6882BD-D327-476B-9607-B4B48B9DFDA5}"/>
              </a:ext>
            </a:extLst>
          </p:cNvPr>
          <p:cNvSpPr txBox="1">
            <a:spLocks/>
          </p:cNvSpPr>
          <p:nvPr/>
        </p:nvSpPr>
        <p:spPr>
          <a:xfrm>
            <a:off x="6411685" y="3055564"/>
            <a:ext cx="5523642" cy="346165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i="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 algn="just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1800" dirty="0" err="1">
                <a:latin typeface="+mn-lt"/>
                <a:ea typeface="+mn-ea"/>
                <a:cs typeface="+mn-cs"/>
              </a:rPr>
              <a:t>Creación</a:t>
            </a:r>
            <a:r>
              <a:rPr lang="en-US" sz="1800" dirty="0">
                <a:latin typeface="+mn-lt"/>
                <a:ea typeface="+mn-ea"/>
                <a:cs typeface="+mn-cs"/>
              </a:rPr>
              <a:t> de </a:t>
            </a:r>
            <a:r>
              <a:rPr lang="en-US" sz="1800" dirty="0" err="1">
                <a:latin typeface="+mn-lt"/>
                <a:ea typeface="+mn-ea"/>
                <a:cs typeface="+mn-cs"/>
              </a:rPr>
              <a:t>máquinas</a:t>
            </a:r>
            <a:r>
              <a:rPr lang="en-US" sz="1800" dirty="0">
                <a:latin typeface="+mn-lt"/>
                <a:ea typeface="+mn-ea"/>
                <a:cs typeface="+mn-cs"/>
              </a:rPr>
              <a:t> </a:t>
            </a:r>
            <a:r>
              <a:rPr lang="en-US" sz="1800" dirty="0" err="1">
                <a:latin typeface="+mn-lt"/>
                <a:ea typeface="+mn-ea"/>
                <a:cs typeface="+mn-cs"/>
              </a:rPr>
              <a:t>automatizadas</a:t>
            </a:r>
            <a:r>
              <a:rPr lang="en-US" sz="1800" dirty="0">
                <a:latin typeface="+mn-lt"/>
                <a:ea typeface="+mn-ea"/>
                <a:cs typeface="+mn-cs"/>
              </a:rPr>
              <a:t> </a:t>
            </a:r>
            <a:r>
              <a:rPr lang="en-US" sz="1800" dirty="0" err="1">
                <a:latin typeface="+mn-lt"/>
                <a:ea typeface="+mn-ea"/>
                <a:cs typeface="+mn-cs"/>
              </a:rPr>
              <a:t>útiles</a:t>
            </a:r>
            <a:r>
              <a:rPr lang="en-US" sz="1800" dirty="0">
                <a:latin typeface="+mn-lt"/>
                <a:ea typeface="+mn-ea"/>
                <a:cs typeface="+mn-cs"/>
              </a:rPr>
              <a:t> que </a:t>
            </a:r>
            <a:r>
              <a:rPr lang="en-US" sz="1800" dirty="0" err="1">
                <a:latin typeface="+mn-lt"/>
                <a:ea typeface="+mn-ea"/>
                <a:cs typeface="+mn-cs"/>
              </a:rPr>
              <a:t>recrean</a:t>
            </a:r>
            <a:r>
              <a:rPr lang="en-US" sz="1800" dirty="0">
                <a:latin typeface="+mn-lt"/>
                <a:ea typeface="+mn-ea"/>
                <a:cs typeface="+mn-cs"/>
              </a:rPr>
              <a:t> </a:t>
            </a:r>
            <a:r>
              <a:rPr lang="en-US" sz="1800" dirty="0" err="1">
                <a:latin typeface="+mn-lt"/>
                <a:ea typeface="+mn-ea"/>
                <a:cs typeface="+mn-cs"/>
              </a:rPr>
              <a:t>comportamientos</a:t>
            </a:r>
            <a:r>
              <a:rPr lang="en-US" sz="1800" dirty="0">
                <a:latin typeface="+mn-lt"/>
                <a:ea typeface="+mn-ea"/>
                <a:cs typeface="+mn-cs"/>
              </a:rPr>
              <a:t> </a:t>
            </a:r>
            <a:r>
              <a:rPr lang="en-US" sz="1800" dirty="0" err="1">
                <a:latin typeface="+mn-lt"/>
                <a:ea typeface="+mn-ea"/>
                <a:cs typeface="+mn-cs"/>
              </a:rPr>
              <a:t>humanos</a:t>
            </a:r>
            <a:r>
              <a:rPr lang="en-US" sz="1800" dirty="0">
                <a:latin typeface="+mn-lt"/>
                <a:ea typeface="+mn-ea"/>
                <a:cs typeface="+mn-cs"/>
              </a:rPr>
              <a:t> o </a:t>
            </a:r>
            <a:r>
              <a:rPr lang="en-US" sz="1800" dirty="0" err="1">
                <a:latin typeface="+mn-lt"/>
                <a:ea typeface="+mn-ea"/>
                <a:cs typeface="+mn-cs"/>
              </a:rPr>
              <a:t>animales</a:t>
            </a:r>
            <a:r>
              <a:rPr lang="en-US" sz="1800" dirty="0">
                <a:latin typeface="+mn-lt"/>
                <a:ea typeface="+mn-ea"/>
                <a:cs typeface="+mn-cs"/>
              </a:rPr>
              <a:t>.</a:t>
            </a:r>
          </a:p>
          <a:p>
            <a:pPr marL="285750" indent="-285750" algn="just">
              <a:spcAft>
                <a:spcPts val="600"/>
              </a:spcAft>
              <a:buFont typeface="Courier New" panose="02070309020205020404" pitchFamily="49" charset="0"/>
              <a:buChar char="o"/>
            </a:pPr>
            <a:endParaRPr lang="en-US" sz="1800" dirty="0">
              <a:latin typeface="+mn-lt"/>
              <a:ea typeface="+mn-ea"/>
              <a:cs typeface="+mn-cs"/>
            </a:endParaRPr>
          </a:p>
          <a:p>
            <a:pPr marL="285750" indent="-285750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1800" dirty="0" err="1">
                <a:latin typeface="+mn-lt"/>
                <a:ea typeface="+mn-ea"/>
                <a:cs typeface="+mn-cs"/>
              </a:rPr>
              <a:t>Partes</a:t>
            </a:r>
            <a:r>
              <a:rPr lang="en-US" sz="1800" dirty="0">
                <a:latin typeface="+mn-lt"/>
                <a:ea typeface="+mn-ea"/>
                <a:cs typeface="+mn-cs"/>
              </a:rPr>
              <a:t> de un robot:</a:t>
            </a: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800" dirty="0">
                <a:latin typeface="+mn-lt"/>
                <a:ea typeface="+mn-ea"/>
                <a:cs typeface="+mn-cs"/>
              </a:rPr>
              <a:t>        </a:t>
            </a:r>
            <a:r>
              <a:rPr lang="en-US" sz="1800" u="sng" dirty="0">
                <a:latin typeface="+mn-lt"/>
                <a:ea typeface="+mn-ea"/>
                <a:cs typeface="+mn-cs"/>
              </a:rPr>
              <a:t> Hardware</a:t>
            </a: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800" dirty="0">
                <a:latin typeface="+mn-lt"/>
                <a:ea typeface="+mn-ea"/>
                <a:cs typeface="+mn-cs"/>
              </a:rPr>
              <a:t>         </a:t>
            </a:r>
            <a:r>
              <a:rPr lang="en-US" sz="1800" u="sng" dirty="0">
                <a:latin typeface="+mn-lt"/>
                <a:ea typeface="+mn-ea"/>
                <a:cs typeface="+mn-cs"/>
              </a:rPr>
              <a:t>Software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AA76026-5689-4584-8D93-D71D739E61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DFBDB1C3-1CCB-4B4D-BF2D-46BEA2E2A2A0}"/>
              </a:ext>
            </a:extLst>
          </p:cNvPr>
          <p:cNvSpPr txBox="1">
            <a:spLocks/>
          </p:cNvSpPr>
          <p:nvPr/>
        </p:nvSpPr>
        <p:spPr>
          <a:xfrm>
            <a:off x="1066800" y="2257643"/>
            <a:ext cx="10058400" cy="389931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i="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s-ES" sz="2000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1CF06E04-1E0B-43DD-88AE-FE9E40DA3A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080" y="1360324"/>
            <a:ext cx="5754204" cy="4015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2209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1">
            <a:extLst>
              <a:ext uri="{FF2B5EF4-FFF2-40B4-BE49-F238E27FC236}">
                <a16:creationId xmlns:a16="http://schemas.microsoft.com/office/drawing/2014/main" id="{F4FAA6B4-BAFB-4474-9B14-DC83A90965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4C232A1-137D-4DA2-965E-81F61672B6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6320" y="286603"/>
            <a:ext cx="10058400" cy="1450757"/>
          </a:xfrm>
        </p:spPr>
        <p:txBody>
          <a:bodyPr>
            <a:normAutofit/>
          </a:bodyPr>
          <a:lstStyle/>
          <a:p>
            <a:r>
              <a:rPr lang="es-ES" dirty="0"/>
              <a:t>Tecnologías web</a:t>
            </a:r>
          </a:p>
        </p:txBody>
      </p:sp>
      <p:cxnSp>
        <p:nvCxnSpPr>
          <p:cNvPr id="19" name="Straight Connector 13">
            <a:extLst>
              <a:ext uri="{FF2B5EF4-FFF2-40B4-BE49-F238E27FC236}">
                <a16:creationId xmlns:a16="http://schemas.microsoft.com/office/drawing/2014/main" id="{4364CDC3-ADB0-4691-9286-5925F160C2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31509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agen 6" descr="Interfaz de usuario gráfica, Sitio web&#10;&#10;Descripción generada automáticamente">
            <a:extLst>
              <a:ext uri="{FF2B5EF4-FFF2-40B4-BE49-F238E27FC236}">
                <a16:creationId xmlns:a16="http://schemas.microsoft.com/office/drawing/2014/main" id="{39F2D32D-323F-416E-A1FB-E6F28FCF61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320" y="2502271"/>
            <a:ext cx="2939515" cy="2972729"/>
          </a:xfrm>
          <a:prstGeom prst="rect">
            <a:avLst/>
          </a:prstGeom>
        </p:spPr>
      </p:pic>
      <p:pic>
        <p:nvPicPr>
          <p:cNvPr id="5" name="Imagen 4" descr="Interfaz de usuario gráfica, Sitio web&#10;&#10;Descripción generada automáticamente">
            <a:extLst>
              <a:ext uri="{FF2B5EF4-FFF2-40B4-BE49-F238E27FC236}">
                <a16:creationId xmlns:a16="http://schemas.microsoft.com/office/drawing/2014/main" id="{7728A407-A469-429A-B113-20C5EC8E78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6459" y="2514697"/>
            <a:ext cx="2939514" cy="2947888"/>
          </a:xfrm>
          <a:prstGeom prst="rect">
            <a:avLst/>
          </a:prstGeom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380047F-1810-41E2-8354-A44D03EE25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53753" y="2684708"/>
            <a:ext cx="4397622" cy="832804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s-ES" sz="1400" dirty="0"/>
              <a:t>- Aplicaciones web</a:t>
            </a:r>
          </a:p>
          <a:p>
            <a:pPr>
              <a:lnSpc>
                <a:spcPct val="110000"/>
              </a:lnSpc>
            </a:pPr>
            <a:r>
              <a:rPr lang="es-ES" sz="1400" dirty="0"/>
              <a:t>- Modelo cliente – servidor -&gt; Protocolo HTTP  </a:t>
            </a:r>
          </a:p>
        </p:txBody>
      </p:sp>
      <p:sp>
        <p:nvSpPr>
          <p:cNvPr id="20" name="Rectangle 15">
            <a:extLst>
              <a:ext uri="{FF2B5EF4-FFF2-40B4-BE49-F238E27FC236}">
                <a16:creationId xmlns:a16="http://schemas.microsoft.com/office/drawing/2014/main" id="{DB148495-5F82-48E2-A76C-C8E1C89499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Marcador de contenido 2">
            <a:extLst>
              <a:ext uri="{FF2B5EF4-FFF2-40B4-BE49-F238E27FC236}">
                <a16:creationId xmlns:a16="http://schemas.microsoft.com/office/drawing/2014/main" id="{07D15F0F-7C4B-4F30-912F-B5A0E05B8156}"/>
              </a:ext>
            </a:extLst>
          </p:cNvPr>
          <p:cNvSpPr txBox="1">
            <a:spLocks/>
          </p:cNvSpPr>
          <p:nvPr/>
        </p:nvSpPr>
        <p:spPr>
          <a:xfrm>
            <a:off x="7420751" y="4146684"/>
            <a:ext cx="2519419" cy="156311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s-ES" sz="1400" dirty="0"/>
              <a:t>- Tecnologías de </a:t>
            </a:r>
            <a:r>
              <a:rPr lang="es-ES" sz="1400" i="1" dirty="0" err="1"/>
              <a:t>frontend</a:t>
            </a:r>
            <a:r>
              <a:rPr lang="es-ES" sz="1400" i="1" dirty="0"/>
              <a:t>:</a:t>
            </a:r>
          </a:p>
          <a:p>
            <a:pPr lvl="1">
              <a:lnSpc>
                <a:spcPct val="110000"/>
              </a:lnSpc>
            </a:pPr>
            <a:r>
              <a:rPr lang="es-ES" sz="1400" i="1" dirty="0"/>
              <a:t>HTML5</a:t>
            </a:r>
          </a:p>
          <a:p>
            <a:pPr lvl="1">
              <a:lnSpc>
                <a:spcPct val="110000"/>
              </a:lnSpc>
            </a:pPr>
            <a:r>
              <a:rPr lang="es-ES" sz="1400" i="1" dirty="0"/>
              <a:t>CSS3</a:t>
            </a:r>
          </a:p>
          <a:p>
            <a:pPr lvl="1">
              <a:lnSpc>
                <a:spcPct val="110000"/>
              </a:lnSpc>
            </a:pPr>
            <a:r>
              <a:rPr lang="es-ES" sz="1400" i="1" dirty="0"/>
              <a:t> JavaScript</a:t>
            </a:r>
          </a:p>
          <a:p>
            <a:pPr>
              <a:lnSpc>
                <a:spcPct val="110000"/>
              </a:lnSpc>
            </a:pPr>
            <a:endParaRPr lang="es-ES" sz="1400" i="1" dirty="0"/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95F9E1C9-5ECF-4780-A56B-AE8FA4C10833}"/>
              </a:ext>
            </a:extLst>
          </p:cNvPr>
          <p:cNvSpPr txBox="1">
            <a:spLocks/>
          </p:cNvSpPr>
          <p:nvPr/>
        </p:nvSpPr>
        <p:spPr>
          <a:xfrm>
            <a:off x="9833446" y="4145377"/>
            <a:ext cx="2519419" cy="156311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s-ES" sz="1400" dirty="0"/>
              <a:t>- Tecnologías de </a:t>
            </a:r>
            <a:r>
              <a:rPr lang="es-ES" sz="1400" i="1" dirty="0" err="1"/>
              <a:t>backend</a:t>
            </a:r>
            <a:endParaRPr lang="es-ES" sz="1400" i="1" dirty="0"/>
          </a:p>
          <a:p>
            <a:pPr lvl="1">
              <a:lnSpc>
                <a:spcPct val="110000"/>
              </a:lnSpc>
            </a:pPr>
            <a:endParaRPr lang="es-ES" sz="1400" i="1" dirty="0"/>
          </a:p>
        </p:txBody>
      </p:sp>
      <p:sp>
        <p:nvSpPr>
          <p:cNvPr id="11" name="Flecha: a la derecha 10">
            <a:extLst>
              <a:ext uri="{FF2B5EF4-FFF2-40B4-BE49-F238E27FC236}">
                <a16:creationId xmlns:a16="http://schemas.microsoft.com/office/drawing/2014/main" id="{ED9C4303-F306-44E8-A7AB-673EA364735A}"/>
              </a:ext>
            </a:extLst>
          </p:cNvPr>
          <p:cNvSpPr/>
          <p:nvPr/>
        </p:nvSpPr>
        <p:spPr>
          <a:xfrm rot="5400000">
            <a:off x="8448291" y="3550838"/>
            <a:ext cx="464337" cy="40731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Flecha: a la derecha 11">
            <a:extLst>
              <a:ext uri="{FF2B5EF4-FFF2-40B4-BE49-F238E27FC236}">
                <a16:creationId xmlns:a16="http://schemas.microsoft.com/office/drawing/2014/main" id="{57024D26-53AF-4CA1-BACF-3DEADE8564A0}"/>
              </a:ext>
            </a:extLst>
          </p:cNvPr>
          <p:cNvSpPr/>
          <p:nvPr/>
        </p:nvSpPr>
        <p:spPr>
          <a:xfrm rot="3888590">
            <a:off x="9620079" y="3554447"/>
            <a:ext cx="482379" cy="40009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880153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0E58038-8ACE-4AD9-B404-25C603550D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F05F6B0-EAB4-4130-BCB2-7B5D3F2FA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s-ES" dirty="0"/>
              <a:t>Docencia robótica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8A34772-9011-42B5-AA63-FD6DEC92EE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910746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551ADE4-0253-4CA4-8DEB-912E0530E7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10058400" cy="3760891"/>
          </a:xfrm>
        </p:spPr>
        <p:txBody>
          <a:bodyPr>
            <a:normAutofit/>
          </a:bodyPr>
          <a:lstStyle/>
          <a:p>
            <a:r>
              <a:rPr lang="es-ES" dirty="0"/>
              <a:t>Robótica + tecnologías web             docencia robótica</a:t>
            </a:r>
          </a:p>
          <a:p>
            <a:r>
              <a:rPr lang="es-ES" dirty="0"/>
              <a:t>Educación </a:t>
            </a:r>
            <a:r>
              <a:rPr lang="es-ES" i="1" dirty="0"/>
              <a:t>STEM</a:t>
            </a:r>
            <a:endParaRPr lang="es-ES" dirty="0"/>
          </a:p>
          <a:p>
            <a:pPr lvl="1"/>
            <a:r>
              <a:rPr lang="es-ES" i="1" dirty="0" err="1"/>
              <a:t>Lenobotics</a:t>
            </a:r>
            <a:endParaRPr lang="es-ES" i="1" dirty="0"/>
          </a:p>
          <a:p>
            <a:pPr lvl="1"/>
            <a:r>
              <a:rPr lang="es-ES" i="1" dirty="0"/>
              <a:t>LEGO </a:t>
            </a:r>
            <a:r>
              <a:rPr lang="es-ES" i="1" dirty="0" err="1"/>
              <a:t>education</a:t>
            </a:r>
            <a:endParaRPr lang="es-ES" i="1" dirty="0"/>
          </a:p>
          <a:p>
            <a:pPr lvl="1"/>
            <a:r>
              <a:rPr lang="es-ES" i="1" dirty="0" err="1"/>
              <a:t>OpenRoberta</a:t>
            </a:r>
            <a:endParaRPr lang="es-ES" i="1" dirty="0"/>
          </a:p>
          <a:p>
            <a:pPr lvl="1"/>
            <a:r>
              <a:rPr lang="es-ES" i="1" dirty="0" err="1"/>
              <a:t>iRobot</a:t>
            </a:r>
            <a:endParaRPr lang="es-ES" i="1" dirty="0"/>
          </a:p>
          <a:p>
            <a:pPr lvl="1"/>
            <a:r>
              <a:rPr lang="es-ES" i="1" dirty="0"/>
              <a:t>Scratch</a:t>
            </a:r>
          </a:p>
          <a:p>
            <a:pPr lvl="1"/>
            <a:r>
              <a:rPr lang="es-ES" i="1" dirty="0"/>
              <a:t>Kibotics             </a:t>
            </a:r>
            <a:r>
              <a:rPr lang="es-ES" dirty="0"/>
              <a:t>soporta</a:t>
            </a:r>
            <a:r>
              <a:rPr lang="es-ES" i="1" dirty="0"/>
              <a:t> Python </a:t>
            </a:r>
            <a:r>
              <a:rPr lang="es-ES" dirty="0"/>
              <a:t>y</a:t>
            </a:r>
            <a:r>
              <a:rPr lang="es-ES" i="1" dirty="0"/>
              <a:t> Scratch</a:t>
            </a:r>
          </a:p>
          <a:p>
            <a:pPr lvl="1"/>
            <a:endParaRPr lang="es-E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2BCDE19-2810-4337-9C49-8589C42176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A72840B0-B431-4803-A485-FC15E843BA05}"/>
              </a:ext>
            </a:extLst>
          </p:cNvPr>
          <p:cNvCxnSpPr/>
          <p:nvPr/>
        </p:nvCxnSpPr>
        <p:spPr>
          <a:xfrm>
            <a:off x="4389119" y="2335730"/>
            <a:ext cx="3860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77AE9A77-50EE-4E9A-A21C-07E3D76442A7}"/>
              </a:ext>
            </a:extLst>
          </p:cNvPr>
          <p:cNvCxnSpPr>
            <a:cxnSpLocks/>
          </p:cNvCxnSpPr>
          <p:nvPr/>
        </p:nvCxnSpPr>
        <p:spPr>
          <a:xfrm>
            <a:off x="2366209" y="5202453"/>
            <a:ext cx="3860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Imagen 5">
            <a:extLst>
              <a:ext uri="{FF2B5EF4-FFF2-40B4-BE49-F238E27FC236}">
                <a16:creationId xmlns:a16="http://schemas.microsoft.com/office/drawing/2014/main" id="{BA387F7A-8F8D-43B7-AEF7-4708AE52EE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7514" y="2574623"/>
            <a:ext cx="4886325" cy="316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9854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548B4202-DCD5-4F8C-B481-743A989A9D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892CBA52-8C8D-46AD-A688-A8C3FF6F5B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8822" y="3931903"/>
            <a:ext cx="3907521" cy="95789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Interfaz de programación en </a:t>
            </a:r>
            <a:r>
              <a:rPr lang="en-US" sz="2000" i="1" dirty="0">
                <a:solidFill>
                  <a:schemeClr val="tx1"/>
                </a:solidFill>
              </a:rPr>
              <a:t>Kibotics </a:t>
            </a:r>
            <a:r>
              <a:rPr lang="en-US" sz="2000" dirty="0">
                <a:solidFill>
                  <a:schemeClr val="tx1"/>
                </a:solidFill>
              </a:rPr>
              <a:t>de un ejercicio en </a:t>
            </a:r>
            <a:r>
              <a:rPr lang="en-US" sz="2000" i="1" dirty="0">
                <a:solidFill>
                  <a:schemeClr val="tx1"/>
                </a:solidFill>
              </a:rPr>
              <a:t>Scratch</a:t>
            </a:r>
            <a:endParaRPr lang="en-US" sz="2000" dirty="0">
              <a:solidFill>
                <a:schemeClr val="tx1"/>
              </a:solidFill>
            </a:endParaRP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258B855C-706E-4C82-86DA-A6D6E7E6BA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226" y="1212703"/>
            <a:ext cx="5818301" cy="2647327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7F57F6B-E621-4E40-A34D-2FE12902AA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086" y="5645296"/>
            <a:ext cx="105156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8EE702CF-91CE-4661-ACBF-3C8160D1B4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645DDDEC-8FAB-405E-9442-6902D243468A}"/>
              </a:ext>
            </a:extLst>
          </p:cNvPr>
          <p:cNvCxnSpPr/>
          <p:nvPr/>
        </p:nvCxnSpPr>
        <p:spPr>
          <a:xfrm>
            <a:off x="6096000" y="535830"/>
            <a:ext cx="0" cy="502081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Imagen 3">
            <a:extLst>
              <a:ext uri="{FF2B5EF4-FFF2-40B4-BE49-F238E27FC236}">
                <a16:creationId xmlns:a16="http://schemas.microsoft.com/office/drawing/2014/main" id="{40294943-883C-4410-B098-24B538ACD0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3596" y="1333356"/>
            <a:ext cx="5491262" cy="2427776"/>
          </a:xfrm>
          <a:prstGeom prst="rect">
            <a:avLst/>
          </a:prstGeom>
        </p:spPr>
      </p:pic>
      <p:sp>
        <p:nvSpPr>
          <p:cNvPr id="17" name="Título 1">
            <a:extLst>
              <a:ext uri="{FF2B5EF4-FFF2-40B4-BE49-F238E27FC236}">
                <a16:creationId xmlns:a16="http://schemas.microsoft.com/office/drawing/2014/main" id="{38C76116-95AA-4B39-A17E-4A0A6202CF4C}"/>
              </a:ext>
            </a:extLst>
          </p:cNvPr>
          <p:cNvSpPr txBox="1">
            <a:spLocks/>
          </p:cNvSpPr>
          <p:nvPr/>
        </p:nvSpPr>
        <p:spPr>
          <a:xfrm>
            <a:off x="7274493" y="3936699"/>
            <a:ext cx="3907521" cy="9578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i="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dirty="0" err="1">
                <a:solidFill>
                  <a:schemeClr val="tx1"/>
                </a:solidFill>
              </a:rPr>
              <a:t>Interfaz</a:t>
            </a:r>
            <a:r>
              <a:rPr lang="en-US" sz="2000" dirty="0">
                <a:solidFill>
                  <a:schemeClr val="tx1"/>
                </a:solidFill>
              </a:rPr>
              <a:t> de </a:t>
            </a:r>
            <a:r>
              <a:rPr lang="en-US" sz="2000" dirty="0" err="1">
                <a:solidFill>
                  <a:schemeClr val="tx1"/>
                </a:solidFill>
              </a:rPr>
              <a:t>programación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en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i="1" dirty="0" err="1">
                <a:solidFill>
                  <a:schemeClr val="tx1"/>
                </a:solidFill>
              </a:rPr>
              <a:t>Kibotics</a:t>
            </a:r>
            <a:r>
              <a:rPr lang="en-US" sz="2000" i="1" dirty="0">
                <a:solidFill>
                  <a:schemeClr val="tx1"/>
                </a:solidFill>
              </a:rPr>
              <a:t> </a:t>
            </a:r>
            <a:r>
              <a:rPr lang="en-US" sz="2000" dirty="0">
                <a:solidFill>
                  <a:schemeClr val="tx1"/>
                </a:solidFill>
              </a:rPr>
              <a:t>de un </a:t>
            </a:r>
            <a:r>
              <a:rPr lang="en-US" sz="2000" dirty="0" err="1">
                <a:solidFill>
                  <a:schemeClr val="tx1"/>
                </a:solidFill>
              </a:rPr>
              <a:t>ejercicio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en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i="1" dirty="0">
                <a:solidFill>
                  <a:schemeClr val="tx1"/>
                </a:solidFill>
              </a:rPr>
              <a:t>Python</a:t>
            </a:r>
            <a:endParaRPr 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18860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BC1C261-5FBB-462B-9483-970FA65DE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507352"/>
            <a:ext cx="10058400" cy="359169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8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Objetivos</a:t>
            </a:r>
          </a:p>
        </p:txBody>
      </p:sp>
    </p:spTree>
    <p:extLst>
      <p:ext uri="{BB962C8B-B14F-4D97-AF65-F5344CB8AC3E}">
        <p14:creationId xmlns:p14="http://schemas.microsoft.com/office/powerpoint/2010/main" val="3990532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88F0A37D-2337-4AAF-98B0-7E4E9B9871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C936954-79DD-42BA-B8B1-8FB6427B47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Objetivos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15CCCF0-E573-463A-9760-1FDC0B2CFB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F7234D70-FB65-4E99-985E-64D219674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9B2CCE63-EC7D-4D8B-BAAF-BAF64C8988D5}"/>
              </a:ext>
            </a:extLst>
          </p:cNvPr>
          <p:cNvSpPr txBox="1">
            <a:spLocks/>
          </p:cNvSpPr>
          <p:nvPr/>
        </p:nvSpPr>
        <p:spPr>
          <a:xfrm>
            <a:off x="1066800" y="2797193"/>
            <a:ext cx="10058400" cy="81228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i="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s-ES" dirty="0"/>
          </a:p>
        </p:txBody>
      </p:sp>
      <p:graphicFrame>
        <p:nvGraphicFramePr>
          <p:cNvPr id="7" name="CuadroTexto 4">
            <a:extLst>
              <a:ext uri="{FF2B5EF4-FFF2-40B4-BE49-F238E27FC236}">
                <a16:creationId xmlns:a16="http://schemas.microsoft.com/office/drawing/2014/main" id="{AD820C5F-8589-49CF-AD33-460466995FA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74956581"/>
              </p:ext>
            </p:extLst>
          </p:nvPr>
        </p:nvGraphicFramePr>
        <p:xfrm>
          <a:off x="1096963" y="2098515"/>
          <a:ext cx="10058400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89121484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VTI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Sagona Extra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Sagona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800</Words>
  <Application>Microsoft Office PowerPoint</Application>
  <PresentationFormat>Panorámica</PresentationFormat>
  <Paragraphs>207</Paragraphs>
  <Slides>34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34</vt:i4>
      </vt:variant>
    </vt:vector>
  </HeadingPairs>
  <TitlesOfParts>
    <vt:vector size="41" baseType="lpstr">
      <vt:lpstr>Arial</vt:lpstr>
      <vt:lpstr>Calibri</vt:lpstr>
      <vt:lpstr>Courier New</vt:lpstr>
      <vt:lpstr>Sagona Book</vt:lpstr>
      <vt:lpstr>Sagona ExtraLight</vt:lpstr>
      <vt:lpstr>Wingdings</vt:lpstr>
      <vt:lpstr>RetrospectVTI</vt:lpstr>
      <vt:lpstr>Motor de físicas mejorado para simulador robótico basado en tecnologías web</vt:lpstr>
      <vt:lpstr>Índice</vt:lpstr>
      <vt:lpstr>Introducción</vt:lpstr>
      <vt:lpstr>Robótica</vt:lpstr>
      <vt:lpstr>Tecnologías web</vt:lpstr>
      <vt:lpstr>Docencia robótica</vt:lpstr>
      <vt:lpstr>Interfaz de programación en Kibotics de un ejercicio en Scratch</vt:lpstr>
      <vt:lpstr>Objetivos</vt:lpstr>
      <vt:lpstr>Objetivos</vt:lpstr>
      <vt:lpstr>Herramientas</vt:lpstr>
      <vt:lpstr>Presentación de PowerPoint</vt:lpstr>
      <vt:lpstr>Mejora de las físicas en WebSim</vt:lpstr>
      <vt:lpstr>Estudios previos: motor de físicas por defecto en A-Frame</vt:lpstr>
      <vt:lpstr>Motor de físicas actual para robots en WebSim</vt:lpstr>
      <vt:lpstr>Nuevo motor de físicas complementario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Validación experimental</vt:lpstr>
      <vt:lpstr>Presentación de PowerPoint</vt:lpstr>
      <vt:lpstr>Simulación realista de drones</vt:lpstr>
      <vt:lpstr>Nuevos ejercicios con físicas realistas</vt:lpstr>
      <vt:lpstr>Sigue-Líneas con rampa</vt:lpstr>
      <vt:lpstr>Laberinto 3D para mBot</vt:lpstr>
      <vt:lpstr>Laberinto para drone</vt:lpstr>
      <vt:lpstr>Fútbol competitivo</vt:lpstr>
      <vt:lpstr>Presentación de PowerPoint</vt:lpstr>
      <vt:lpstr>Conclusiones</vt:lpstr>
      <vt:lpstr>Conclusiones</vt:lpstr>
      <vt:lpstr>Líneas futuras</vt:lpstr>
      <vt:lpstr>¡Muchas gracias!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Motor de físicas mejorado para simulador robótico basado en tecnologías web</dc:title>
  <dc:creator>Natalia Monforte Rodriguez</dc:creator>
  <cp:lastModifiedBy>Natalia Monforte Rodriguez</cp:lastModifiedBy>
  <cp:revision>1</cp:revision>
  <dcterms:created xsi:type="dcterms:W3CDTF">2020-10-18T14:42:07Z</dcterms:created>
  <dcterms:modified xsi:type="dcterms:W3CDTF">2020-10-18T14:43:19Z</dcterms:modified>
</cp:coreProperties>
</file>